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21" r:id="rId3"/>
    <p:sldId id="332" r:id="rId4"/>
    <p:sldId id="258" r:id="rId5"/>
    <p:sldId id="282" r:id="rId6"/>
    <p:sldId id="333" r:id="rId7"/>
    <p:sldId id="328" r:id="rId8"/>
    <p:sldId id="267" r:id="rId9"/>
    <p:sldId id="324" r:id="rId10"/>
    <p:sldId id="327" r:id="rId11"/>
    <p:sldId id="329" r:id="rId12"/>
    <p:sldId id="420" r:id="rId13"/>
    <p:sldId id="419" r:id="rId14"/>
    <p:sldId id="421" r:id="rId15"/>
    <p:sldId id="422" r:id="rId16"/>
    <p:sldId id="423" r:id="rId17"/>
    <p:sldId id="433" r:id="rId18"/>
    <p:sldId id="431" r:id="rId19"/>
    <p:sldId id="432" r:id="rId20"/>
    <p:sldId id="334" r:id="rId21"/>
    <p:sldId id="407" r:id="rId22"/>
    <p:sldId id="408" r:id="rId23"/>
    <p:sldId id="409" r:id="rId24"/>
    <p:sldId id="410" r:id="rId25"/>
    <p:sldId id="411" r:id="rId26"/>
    <p:sldId id="340" r:id="rId27"/>
    <p:sldId id="341" r:id="rId28"/>
    <p:sldId id="342" r:id="rId29"/>
    <p:sldId id="344" r:id="rId30"/>
    <p:sldId id="345" r:id="rId31"/>
    <p:sldId id="349" r:id="rId32"/>
    <p:sldId id="350" r:id="rId33"/>
    <p:sldId id="351" r:id="rId34"/>
    <p:sldId id="353" r:id="rId35"/>
    <p:sldId id="360" r:id="rId36"/>
    <p:sldId id="362" r:id="rId37"/>
    <p:sldId id="363" r:id="rId38"/>
    <p:sldId id="369" r:id="rId39"/>
    <p:sldId id="396" r:id="rId40"/>
    <p:sldId id="412" r:id="rId41"/>
    <p:sldId id="413" r:id="rId42"/>
    <p:sldId id="414" r:id="rId43"/>
    <p:sldId id="415" r:id="rId44"/>
    <p:sldId id="259" r:id="rId45"/>
    <p:sldId id="260" r:id="rId46"/>
    <p:sldId id="284" r:id="rId47"/>
    <p:sldId id="286" r:id="rId48"/>
    <p:sldId id="335" r:id="rId49"/>
    <p:sldId id="336" r:id="rId50"/>
    <p:sldId id="337" r:id="rId51"/>
    <p:sldId id="338" r:id="rId52"/>
    <p:sldId id="372" r:id="rId53"/>
    <p:sldId id="373" r:id="rId54"/>
    <p:sldId id="384" r:id="rId55"/>
    <p:sldId id="376" r:id="rId56"/>
    <p:sldId id="377" r:id="rId57"/>
    <p:sldId id="378" r:id="rId58"/>
    <p:sldId id="382" r:id="rId59"/>
    <p:sldId id="386" r:id="rId60"/>
    <p:sldId id="389" r:id="rId61"/>
    <p:sldId id="387" r:id="rId62"/>
    <p:sldId id="264" r:id="rId63"/>
    <p:sldId id="308" r:id="rId64"/>
    <p:sldId id="263" r:id="rId65"/>
    <p:sldId id="265" r:id="rId66"/>
    <p:sldId id="388" r:id="rId67"/>
    <p:sldId id="310" r:id="rId68"/>
    <p:sldId id="330" r:id="rId69"/>
    <p:sldId id="269" r:id="rId70"/>
    <p:sldId id="271" r:id="rId71"/>
    <p:sldId id="401" r:id="rId72"/>
    <p:sldId id="402" r:id="rId73"/>
    <p:sldId id="403" r:id="rId74"/>
    <p:sldId id="404" r:id="rId75"/>
    <p:sldId id="405" r:id="rId76"/>
    <p:sldId id="406" r:id="rId77"/>
    <p:sldId id="397" r:id="rId78"/>
    <p:sldId id="390" r:id="rId79"/>
    <p:sldId id="391" r:id="rId80"/>
    <p:sldId id="392" r:id="rId81"/>
    <p:sldId id="393" r:id="rId82"/>
    <p:sldId id="395" r:id="rId83"/>
    <p:sldId id="398" r:id="rId84"/>
    <p:sldId id="399" r:id="rId8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4" d="100"/>
          <a:sy n="54" d="100"/>
        </p:scale>
        <p:origin x="99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295D788-6D94-48A4-99E9-496BD2980C31}" type="datetimeFigureOut">
              <a:rPr lang="en-US" smtClean="0"/>
              <a:pPr/>
              <a:t>3/10/2021</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8E30815-81EF-4CFE-8124-F4DC25BAFDE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295D788-6D94-48A4-99E9-496BD2980C31}" type="datetimeFigureOut">
              <a:rPr lang="en-US" smtClean="0"/>
              <a:pPr/>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30815-81EF-4CFE-8124-F4DC25BAFDE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C295D788-6D94-48A4-99E9-496BD2980C31}" type="datetimeFigureOut">
              <a:rPr lang="en-US" smtClean="0"/>
              <a:pPr/>
              <a:t>3/10/2021</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8E30815-81EF-4CFE-8124-F4DC25BAFDE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295D788-6D94-48A4-99E9-496BD2980C31}" type="datetimeFigureOut">
              <a:rPr lang="en-US" smtClean="0"/>
              <a:pPr/>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30815-81EF-4CFE-8124-F4DC25BAFDE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295D788-6D94-48A4-99E9-496BD2980C31}" type="datetimeFigureOut">
              <a:rPr lang="en-US" smtClean="0"/>
              <a:pPr/>
              <a:t>3/10/2021</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E8E30815-81EF-4CFE-8124-F4DC25BAFDE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295D788-6D94-48A4-99E9-496BD2980C31}" type="datetimeFigureOut">
              <a:rPr lang="en-US" smtClean="0"/>
              <a:pPr/>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E30815-81EF-4CFE-8124-F4DC25BAFDE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295D788-6D94-48A4-99E9-496BD2980C31}" type="datetimeFigureOut">
              <a:rPr lang="en-US" smtClean="0"/>
              <a:pPr/>
              <a:t>3/10/2021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E30815-81EF-4CFE-8124-F4DC25BAFDE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295D788-6D94-48A4-99E9-496BD2980C31}" type="datetimeFigureOut">
              <a:rPr lang="en-US" smtClean="0"/>
              <a:pPr/>
              <a:t>3/10/2021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E30815-81EF-4CFE-8124-F4DC25BAFDE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295D788-6D94-48A4-99E9-496BD2980C31}" type="datetimeFigureOut">
              <a:rPr lang="en-US" smtClean="0"/>
              <a:pPr/>
              <a:t>3/10/2021</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E8E30815-81EF-4CFE-8124-F4DC25BAFDE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295D788-6D94-48A4-99E9-496BD2980C31}" type="datetimeFigureOut">
              <a:rPr lang="en-US" smtClean="0"/>
              <a:pPr/>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E30815-81EF-4CFE-8124-F4DC25BAFDE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C295D788-6D94-48A4-99E9-496BD2980C31}" type="datetimeFigureOut">
              <a:rPr lang="en-US" smtClean="0"/>
              <a:pPr/>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E30815-81EF-4CFE-8124-F4DC25BAFDE4}"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295D788-6D94-48A4-99E9-496BD2980C31}" type="datetimeFigureOut">
              <a:rPr lang="en-US" smtClean="0"/>
              <a:pPr/>
              <a:t>3/10/2021</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8E30815-81EF-4CFE-8124-F4DC25BAFDE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n.wikipedia.org/wiki/U.S._Department_of_Health_and_Human_Service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qups.org/med_errors.php?c=internal&amp;id=200"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6600" y="1371600"/>
            <a:ext cx="5105400" cy="2868168"/>
          </a:xfrm>
        </p:spPr>
        <p:txBody>
          <a:bodyPr/>
          <a:lstStyle/>
          <a:p>
            <a:pPr algn="ctr"/>
            <a:r>
              <a:rPr lang="en-US" sz="5400" dirty="0"/>
              <a:t>Risk Management Training for NHCAC</a:t>
            </a:r>
            <a:br>
              <a:rPr lang="en-US" dirty="0"/>
            </a:br>
            <a:endParaRPr lang="en-US" dirty="0">
              <a:solidFill>
                <a:srgbClr val="FFC000"/>
              </a:solidFill>
            </a:endParaRPr>
          </a:p>
        </p:txBody>
      </p:sp>
      <p:sp>
        <p:nvSpPr>
          <p:cNvPr id="3" name="Subtitle 2"/>
          <p:cNvSpPr>
            <a:spLocks noGrp="1"/>
          </p:cNvSpPr>
          <p:nvPr>
            <p:ph type="subTitle" idx="1"/>
          </p:nvPr>
        </p:nvSpPr>
        <p:spPr>
          <a:xfrm>
            <a:off x="609600" y="4648200"/>
            <a:ext cx="7854696" cy="17526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endParaRPr lang="en-US" sz="2400" dirty="0"/>
          </a:p>
          <a:p>
            <a:pPr algn="ctr"/>
            <a:r>
              <a:rPr lang="en-US" sz="2400" dirty="0"/>
              <a:t>North Hudson Community Action Corporation</a:t>
            </a:r>
          </a:p>
          <a:p>
            <a:pPr algn="ctr"/>
            <a:endParaRPr lang="en-US" sz="2400" i="1" dirty="0"/>
          </a:p>
          <a:p>
            <a:pPr algn="ct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documentation</a:t>
            </a:r>
          </a:p>
        </p:txBody>
      </p:sp>
      <p:sp>
        <p:nvSpPr>
          <p:cNvPr id="3" name="Content Placeholder 2"/>
          <p:cNvSpPr>
            <a:spLocks noGrp="1"/>
          </p:cNvSpPr>
          <p:nvPr>
            <p:ph idx="1"/>
          </p:nvPr>
        </p:nvSpPr>
        <p:spPr/>
        <p:txBody>
          <a:bodyPr>
            <a:normAutofit/>
          </a:bodyPr>
          <a:lstStyle/>
          <a:p>
            <a:r>
              <a:rPr lang="en-US" dirty="0"/>
              <a:t>Document </a:t>
            </a:r>
            <a:r>
              <a:rPr lang="en-US" b="1" dirty="0"/>
              <a:t>all</a:t>
            </a:r>
            <a:r>
              <a:rPr lang="en-US" dirty="0"/>
              <a:t> interactions with or about the patient, face-to-face or over the phone. </a:t>
            </a:r>
          </a:p>
          <a:p>
            <a:r>
              <a:rPr lang="en-US" dirty="0"/>
              <a:t>The record serves as a log of not only treatment and care but also </a:t>
            </a:r>
            <a:r>
              <a:rPr lang="en-US" b="1" dirty="0">
                <a:effectLst>
                  <a:outerShdw blurRad="38100" dist="38100" dir="2700000" algn="tl">
                    <a:srgbClr val="000000">
                      <a:alpha val="43137"/>
                    </a:srgbClr>
                  </a:outerShdw>
                </a:effectLst>
              </a:rPr>
              <a:t>communication </a:t>
            </a:r>
            <a:r>
              <a:rPr lang="en-US" dirty="0"/>
              <a:t>providing insight into:</a:t>
            </a:r>
          </a:p>
          <a:p>
            <a:endParaRPr lang="en-US" dirty="0"/>
          </a:p>
          <a:p>
            <a:r>
              <a:rPr lang="en-US" i="1" dirty="0"/>
              <a:t>What was said;</a:t>
            </a:r>
          </a:p>
          <a:p>
            <a:r>
              <a:rPr lang="en-US" i="1" dirty="0"/>
              <a:t>When it was said;</a:t>
            </a:r>
          </a:p>
          <a:p>
            <a:r>
              <a:rPr lang="en-US" i="1" dirty="0"/>
              <a:t>Specifically to whom it was said and;</a:t>
            </a:r>
          </a:p>
          <a:p>
            <a:r>
              <a:rPr lang="en-US" i="1" dirty="0"/>
              <a:t>Their response. </a:t>
            </a:r>
          </a:p>
        </p:txBody>
      </p:sp>
    </p:spTree>
    <p:extLst>
      <p:ext uri="{BB962C8B-B14F-4D97-AF65-F5344CB8AC3E}">
        <p14:creationId xmlns:p14="http://schemas.microsoft.com/office/powerpoint/2010/main" val="426945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Documentation</a:t>
            </a:r>
            <a:br>
              <a:rPr lang="en-US" dirty="0"/>
            </a:br>
            <a:r>
              <a:rPr lang="en-US" i="1" dirty="0"/>
              <a:t>remember:</a:t>
            </a:r>
          </a:p>
        </p:txBody>
      </p:sp>
      <p:sp>
        <p:nvSpPr>
          <p:cNvPr id="3" name="Content Placeholder 2"/>
          <p:cNvSpPr>
            <a:spLocks noGrp="1"/>
          </p:cNvSpPr>
          <p:nvPr>
            <p:ph idx="1"/>
          </p:nvPr>
        </p:nvSpPr>
        <p:spPr/>
        <p:txBody>
          <a:bodyPr>
            <a:normAutofit/>
          </a:bodyPr>
          <a:lstStyle/>
          <a:p>
            <a:r>
              <a:rPr lang="en-US" dirty="0"/>
              <a:t>Sloppy documentation is equated with sloppy care.  </a:t>
            </a:r>
          </a:p>
          <a:p>
            <a:r>
              <a:rPr lang="en-US" dirty="0"/>
              <a:t>Sloppy documentation can result in sloppy continuum of care. </a:t>
            </a:r>
          </a:p>
          <a:p>
            <a:r>
              <a:rPr lang="en-US" dirty="0"/>
              <a:t>The record is a </a:t>
            </a:r>
            <a:r>
              <a:rPr lang="en-US" b="1" dirty="0"/>
              <a:t>legal document -W</a:t>
            </a:r>
            <a:r>
              <a:rPr lang="en-US" dirty="0"/>
              <a:t>hat you write is memorialized </a:t>
            </a:r>
            <a:r>
              <a:rPr lang="en-US" b="1" i="1" u="sng" dirty="0"/>
              <a:t>permanently</a:t>
            </a:r>
            <a:r>
              <a:rPr lang="en-US" dirty="0"/>
              <a:t>. What you don’t write is questioned </a:t>
            </a:r>
            <a:r>
              <a:rPr lang="en-US" u="sng" dirty="0"/>
              <a:t>forever</a:t>
            </a:r>
            <a:r>
              <a:rPr lang="en-US" dirty="0"/>
              <a:t>. </a:t>
            </a:r>
          </a:p>
          <a:p>
            <a:endParaRPr lang="en-US" dirty="0"/>
          </a:p>
        </p:txBody>
      </p:sp>
    </p:spTree>
    <p:extLst>
      <p:ext uri="{BB962C8B-B14F-4D97-AF65-F5344CB8AC3E}">
        <p14:creationId xmlns:p14="http://schemas.microsoft.com/office/powerpoint/2010/main" val="2938660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E83FA-F817-4B8E-B00B-0D56A9A0CC1F}"/>
              </a:ext>
            </a:extLst>
          </p:cNvPr>
          <p:cNvSpPr>
            <a:spLocks noGrp="1"/>
          </p:cNvSpPr>
          <p:nvPr>
            <p:ph type="title"/>
          </p:nvPr>
        </p:nvSpPr>
        <p:spPr/>
        <p:txBody>
          <a:bodyPr/>
          <a:lstStyle/>
          <a:p>
            <a:r>
              <a:rPr lang="en-US" dirty="0"/>
              <a:t>Medical scribes</a:t>
            </a:r>
          </a:p>
        </p:txBody>
      </p:sp>
      <p:sp>
        <p:nvSpPr>
          <p:cNvPr id="3" name="Content Placeholder 2">
            <a:extLst>
              <a:ext uri="{FF2B5EF4-FFF2-40B4-BE49-F238E27FC236}">
                <a16:creationId xmlns:a16="http://schemas.microsoft.com/office/drawing/2014/main" id="{7DCCCF3F-2419-411E-9779-8A8B1052ED1E}"/>
              </a:ext>
            </a:extLst>
          </p:cNvPr>
          <p:cNvSpPr>
            <a:spLocks noGrp="1"/>
          </p:cNvSpPr>
          <p:nvPr>
            <p:ph idx="1"/>
          </p:nvPr>
        </p:nvSpPr>
        <p:spPr/>
        <p:txBody>
          <a:bodyPr>
            <a:normAutofit fontScale="92500" lnSpcReduction="10000"/>
          </a:bodyPr>
          <a:lstStyle/>
          <a:p>
            <a:r>
              <a:rPr lang="en-US" dirty="0"/>
              <a:t>The Joint Commission defines a </a:t>
            </a:r>
            <a:r>
              <a:rPr lang="en-US" dirty="0">
                <a:solidFill>
                  <a:srgbClr val="C00000"/>
                </a:solidFill>
              </a:rPr>
              <a:t>medical scribe </a:t>
            </a:r>
            <a:r>
              <a:rPr lang="en-US" dirty="0"/>
              <a:t>as an unlicensed individual hired to enter information into the electronic health record (EHR) or chart </a:t>
            </a:r>
            <a:r>
              <a:rPr lang="en-US" u="sng" dirty="0"/>
              <a:t>at the direction of a physician or licensed independent practitioner</a:t>
            </a:r>
            <a:r>
              <a:rPr lang="en-US" dirty="0"/>
              <a:t>. </a:t>
            </a:r>
          </a:p>
          <a:p>
            <a:r>
              <a:rPr lang="en-US" dirty="0"/>
              <a:t>A scribe’s core responsibility is to </a:t>
            </a:r>
            <a:r>
              <a:rPr lang="en-US" u="sng" dirty="0"/>
              <a:t>capture accurate and detailed documentation </a:t>
            </a:r>
            <a:r>
              <a:rPr lang="en-US" dirty="0"/>
              <a:t>(handwritten, electronic, or otherwise) of the encounter in a timely manner. </a:t>
            </a:r>
          </a:p>
          <a:p>
            <a:r>
              <a:rPr lang="en-US" dirty="0"/>
              <a:t>Scribes are </a:t>
            </a:r>
            <a:r>
              <a:rPr lang="en-US" u="sng" dirty="0"/>
              <a:t>not permitted to make independent decisions or translations while capturing or entering information</a:t>
            </a:r>
            <a:r>
              <a:rPr lang="en-US" dirty="0"/>
              <a:t> into the health record or EHR beyond what is directed by the provider.</a:t>
            </a:r>
          </a:p>
        </p:txBody>
      </p:sp>
    </p:spTree>
    <p:extLst>
      <p:ext uri="{BB962C8B-B14F-4D97-AF65-F5344CB8AC3E}">
        <p14:creationId xmlns:p14="http://schemas.microsoft.com/office/powerpoint/2010/main" val="2942324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051AE-8630-45E4-A013-D4A204EFF7AE}"/>
              </a:ext>
            </a:extLst>
          </p:cNvPr>
          <p:cNvSpPr>
            <a:spLocks noGrp="1"/>
          </p:cNvSpPr>
          <p:nvPr>
            <p:ph type="title"/>
          </p:nvPr>
        </p:nvSpPr>
        <p:spPr/>
        <p:txBody>
          <a:bodyPr/>
          <a:lstStyle/>
          <a:p>
            <a:r>
              <a:rPr lang="en-US" dirty="0"/>
              <a:t>Medical scribes</a:t>
            </a:r>
          </a:p>
        </p:txBody>
      </p:sp>
      <p:sp>
        <p:nvSpPr>
          <p:cNvPr id="3" name="Content Placeholder 2">
            <a:extLst>
              <a:ext uri="{FF2B5EF4-FFF2-40B4-BE49-F238E27FC236}">
                <a16:creationId xmlns:a16="http://schemas.microsoft.com/office/drawing/2014/main" id="{2BA0AE33-D3AB-4496-9B79-AB20A624275A}"/>
              </a:ext>
            </a:extLst>
          </p:cNvPr>
          <p:cNvSpPr>
            <a:spLocks noGrp="1"/>
          </p:cNvSpPr>
          <p:nvPr>
            <p:ph idx="1"/>
          </p:nvPr>
        </p:nvSpPr>
        <p:spPr/>
        <p:txBody>
          <a:bodyPr>
            <a:normAutofit fontScale="85000" lnSpcReduction="10000"/>
          </a:bodyPr>
          <a:lstStyle/>
          <a:p>
            <a:r>
              <a:rPr lang="en-US" dirty="0"/>
              <a:t>MEDICARE RULES:</a:t>
            </a:r>
          </a:p>
          <a:p>
            <a:r>
              <a:rPr lang="en-US" u="sng" dirty="0"/>
              <a:t>Scribes are never providers of items or services</a:t>
            </a:r>
            <a:r>
              <a:rPr lang="en-US" dirty="0"/>
              <a:t>. When a scribe is used by a provider in documenting medical record entries (e.g. progress notes), CMS does not require the scribe to sign/date the documentation. The treating physician’s/NPP’s signature on a note indicates that the physician/NPP affirms the note adequately documents the care provided. </a:t>
            </a:r>
          </a:p>
          <a:p>
            <a:r>
              <a:rPr lang="en-US" dirty="0"/>
              <a:t>Reviewers are only required to look for the signature (and date) of the treating physician/NPP on the note. </a:t>
            </a:r>
          </a:p>
          <a:p>
            <a:r>
              <a:rPr lang="en-US" dirty="0"/>
              <a:t>Reviewers shall not deny claims for items or services because a scribe has not signed/dated a note.  </a:t>
            </a:r>
          </a:p>
          <a:p>
            <a:r>
              <a:rPr lang="en-US" dirty="0"/>
              <a:t> </a:t>
            </a:r>
          </a:p>
        </p:txBody>
      </p:sp>
    </p:spTree>
    <p:extLst>
      <p:ext uri="{BB962C8B-B14F-4D97-AF65-F5344CB8AC3E}">
        <p14:creationId xmlns:p14="http://schemas.microsoft.com/office/powerpoint/2010/main" val="3378860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2F47B-B866-45B7-A895-A8B99497E59C}"/>
              </a:ext>
            </a:extLst>
          </p:cNvPr>
          <p:cNvSpPr>
            <a:spLocks noGrp="1"/>
          </p:cNvSpPr>
          <p:nvPr>
            <p:ph type="title"/>
          </p:nvPr>
        </p:nvSpPr>
        <p:spPr/>
        <p:txBody>
          <a:bodyPr>
            <a:normAutofit fontScale="90000"/>
          </a:bodyPr>
          <a:lstStyle/>
          <a:p>
            <a:r>
              <a:rPr lang="en-US" dirty="0"/>
              <a:t>The general duties of a scribe</a:t>
            </a:r>
          </a:p>
        </p:txBody>
      </p:sp>
      <p:sp>
        <p:nvSpPr>
          <p:cNvPr id="3" name="Content Placeholder 2">
            <a:extLst>
              <a:ext uri="{FF2B5EF4-FFF2-40B4-BE49-F238E27FC236}">
                <a16:creationId xmlns:a16="http://schemas.microsoft.com/office/drawing/2014/main" id="{81E52E20-BCEA-42D6-A042-8264C779660C}"/>
              </a:ext>
            </a:extLst>
          </p:cNvPr>
          <p:cNvSpPr>
            <a:spLocks noGrp="1"/>
          </p:cNvSpPr>
          <p:nvPr>
            <p:ph idx="1"/>
          </p:nvPr>
        </p:nvSpPr>
        <p:spPr/>
        <p:txBody>
          <a:bodyPr>
            <a:normAutofit/>
          </a:bodyPr>
          <a:lstStyle/>
          <a:p>
            <a:r>
              <a:rPr lang="en-US" dirty="0"/>
              <a:t>Assisting the provider in navigating the EHR</a:t>
            </a:r>
          </a:p>
          <a:p>
            <a:r>
              <a:rPr lang="en-US" dirty="0"/>
              <a:t>Responding to various messages as directed by the provider</a:t>
            </a:r>
          </a:p>
          <a:p>
            <a:r>
              <a:rPr lang="en-US" dirty="0"/>
              <a:t>Locating information for review (</a:t>
            </a:r>
            <a:r>
              <a:rPr lang="en-US" sz="2400" i="1" dirty="0"/>
              <a:t>i.e., previous notes, reports, test results, and laboratory results</a:t>
            </a:r>
            <a:r>
              <a:rPr lang="en-US" dirty="0"/>
              <a:t>)</a:t>
            </a:r>
          </a:p>
          <a:p>
            <a:r>
              <a:rPr lang="en-US" dirty="0"/>
              <a:t>Entering information into the EHR as directed by the provider</a:t>
            </a:r>
          </a:p>
          <a:p>
            <a:r>
              <a:rPr lang="en-US" dirty="0"/>
              <a:t>Researching information requested by the provider</a:t>
            </a:r>
          </a:p>
          <a:p>
            <a:endParaRPr lang="en-US" dirty="0"/>
          </a:p>
        </p:txBody>
      </p:sp>
    </p:spTree>
    <p:extLst>
      <p:ext uri="{BB962C8B-B14F-4D97-AF65-F5344CB8AC3E}">
        <p14:creationId xmlns:p14="http://schemas.microsoft.com/office/powerpoint/2010/main" val="3652281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07E5A-6B16-4603-BFF3-EBFD81025555}"/>
              </a:ext>
            </a:extLst>
          </p:cNvPr>
          <p:cNvSpPr>
            <a:spLocks noGrp="1"/>
          </p:cNvSpPr>
          <p:nvPr>
            <p:ph type="title"/>
          </p:nvPr>
        </p:nvSpPr>
        <p:spPr/>
        <p:txBody>
          <a:bodyPr>
            <a:normAutofit fontScale="90000"/>
          </a:bodyPr>
          <a:lstStyle/>
          <a:p>
            <a:r>
              <a:rPr lang="en-US" dirty="0"/>
              <a:t>Duel Roles as Scribes and Clinical Assistants</a:t>
            </a:r>
          </a:p>
        </p:txBody>
      </p:sp>
      <p:sp>
        <p:nvSpPr>
          <p:cNvPr id="3" name="Content Placeholder 2">
            <a:extLst>
              <a:ext uri="{FF2B5EF4-FFF2-40B4-BE49-F238E27FC236}">
                <a16:creationId xmlns:a16="http://schemas.microsoft.com/office/drawing/2014/main" id="{C118BF76-A4C3-4947-BC6F-C607F89CB3C9}"/>
              </a:ext>
            </a:extLst>
          </p:cNvPr>
          <p:cNvSpPr>
            <a:spLocks noGrp="1"/>
          </p:cNvSpPr>
          <p:nvPr>
            <p:ph idx="1"/>
          </p:nvPr>
        </p:nvSpPr>
        <p:spPr/>
        <p:txBody>
          <a:bodyPr/>
          <a:lstStyle/>
          <a:p>
            <a:r>
              <a:rPr lang="en-US" dirty="0"/>
              <a:t>It is possible for a provider to select a clinical assistant (non-licensed clinical staff) who has performed clinical duties and worked with the provider to perform scribe services. It is not recommended, however, to allow an individual to fill the role of scribe and clinical assistant simultaneously during the same encounter. This practice raises legal and other issues regarding job role and responsibilities. </a:t>
            </a:r>
          </a:p>
        </p:txBody>
      </p:sp>
    </p:spTree>
    <p:extLst>
      <p:ext uri="{BB962C8B-B14F-4D97-AF65-F5344CB8AC3E}">
        <p14:creationId xmlns:p14="http://schemas.microsoft.com/office/powerpoint/2010/main" val="11144175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59037-E0A7-4DE0-ACE1-0ED0BD025A96}"/>
              </a:ext>
            </a:extLst>
          </p:cNvPr>
          <p:cNvSpPr>
            <a:spLocks noGrp="1"/>
          </p:cNvSpPr>
          <p:nvPr>
            <p:ph type="title"/>
          </p:nvPr>
        </p:nvSpPr>
        <p:spPr/>
        <p:txBody>
          <a:bodyPr>
            <a:normAutofit fontScale="90000"/>
          </a:bodyPr>
          <a:lstStyle/>
          <a:p>
            <a:r>
              <a:rPr lang="en-US" dirty="0"/>
              <a:t>Duel Roles as Scribes and Clinical Assistants</a:t>
            </a:r>
          </a:p>
        </p:txBody>
      </p:sp>
      <p:sp>
        <p:nvSpPr>
          <p:cNvPr id="3" name="Content Placeholder 2">
            <a:extLst>
              <a:ext uri="{FF2B5EF4-FFF2-40B4-BE49-F238E27FC236}">
                <a16:creationId xmlns:a16="http://schemas.microsoft.com/office/drawing/2014/main" id="{82292DA7-4B99-4E14-873E-C3CA2BF02AF2}"/>
              </a:ext>
            </a:extLst>
          </p:cNvPr>
          <p:cNvSpPr>
            <a:spLocks noGrp="1"/>
          </p:cNvSpPr>
          <p:nvPr>
            <p:ph idx="1"/>
          </p:nvPr>
        </p:nvSpPr>
        <p:spPr/>
        <p:txBody>
          <a:bodyPr>
            <a:normAutofit fontScale="92500" lnSpcReduction="10000"/>
          </a:bodyPr>
          <a:lstStyle/>
          <a:p>
            <a:r>
              <a:rPr lang="en-US" dirty="0"/>
              <a:t>EHR security rights (role-based access) for a scribe and clinical assistant are different. When a scribe is also acting as a clinical assistant during the same encounter, the scribe will log in with one set of security rights as a clinical assistant, log out, and then log back in with another set of rights to perform the scribe duties. </a:t>
            </a:r>
          </a:p>
          <a:p>
            <a:r>
              <a:rPr lang="en-US" dirty="0"/>
              <a:t>The dual role results in the scribe logging in and out between roles multiple times during one encounter-wasting valuable time and resources. </a:t>
            </a:r>
          </a:p>
          <a:p>
            <a:r>
              <a:rPr lang="en-US" dirty="0"/>
              <a:t>It is best to limit the scribe to filling only one role during a single encounter. </a:t>
            </a:r>
          </a:p>
        </p:txBody>
      </p:sp>
    </p:spTree>
    <p:extLst>
      <p:ext uri="{BB962C8B-B14F-4D97-AF65-F5344CB8AC3E}">
        <p14:creationId xmlns:p14="http://schemas.microsoft.com/office/powerpoint/2010/main" val="1135997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EF472-DE57-4118-9E0C-D37CE8BA0EB3}"/>
              </a:ext>
            </a:extLst>
          </p:cNvPr>
          <p:cNvSpPr>
            <a:spLocks noGrp="1"/>
          </p:cNvSpPr>
          <p:nvPr>
            <p:ph type="title"/>
          </p:nvPr>
        </p:nvSpPr>
        <p:spPr/>
        <p:txBody>
          <a:bodyPr/>
          <a:lstStyle/>
          <a:p>
            <a:r>
              <a:rPr lang="en-US" dirty="0"/>
              <a:t>Mid-level providers</a:t>
            </a:r>
          </a:p>
        </p:txBody>
      </p:sp>
      <p:sp>
        <p:nvSpPr>
          <p:cNvPr id="3" name="Content Placeholder 2">
            <a:extLst>
              <a:ext uri="{FF2B5EF4-FFF2-40B4-BE49-F238E27FC236}">
                <a16:creationId xmlns:a16="http://schemas.microsoft.com/office/drawing/2014/main" id="{A2B6EEC5-F70B-4B41-9BE1-80B61D810BF6}"/>
              </a:ext>
            </a:extLst>
          </p:cNvPr>
          <p:cNvSpPr>
            <a:spLocks noGrp="1"/>
          </p:cNvSpPr>
          <p:nvPr>
            <p:ph idx="1"/>
          </p:nvPr>
        </p:nvSpPr>
        <p:spPr/>
        <p:txBody>
          <a:bodyPr/>
          <a:lstStyle/>
          <a:p>
            <a:r>
              <a:rPr lang="en-US" dirty="0"/>
              <a:t>Advanced practice nurses and midwifes (referred to as mid-level providers) can also direct MA’s with the scope of their collaborative agreements.</a:t>
            </a:r>
          </a:p>
          <a:p>
            <a:endParaRPr lang="en-US" dirty="0"/>
          </a:p>
          <a:p>
            <a:r>
              <a:rPr lang="en-US" dirty="0"/>
              <a:t>Any questions relating to MA scope of practice should be directed to the practitioner or the Medical Director  </a:t>
            </a:r>
          </a:p>
        </p:txBody>
      </p:sp>
    </p:spTree>
    <p:extLst>
      <p:ext uri="{BB962C8B-B14F-4D97-AF65-F5344CB8AC3E}">
        <p14:creationId xmlns:p14="http://schemas.microsoft.com/office/powerpoint/2010/main" val="3711415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F4134-7375-425B-9464-ED8AED0B4316}"/>
              </a:ext>
            </a:extLst>
          </p:cNvPr>
          <p:cNvSpPr>
            <a:spLocks noGrp="1"/>
          </p:cNvSpPr>
          <p:nvPr>
            <p:ph type="title"/>
          </p:nvPr>
        </p:nvSpPr>
        <p:spPr/>
        <p:txBody>
          <a:bodyPr>
            <a:normAutofit fontScale="90000"/>
          </a:bodyPr>
          <a:lstStyle/>
          <a:p>
            <a:r>
              <a:rPr lang="en-US" dirty="0"/>
              <a:t>Delegation of selected nursing tasks (NJAC 13:37-6.2)</a:t>
            </a:r>
          </a:p>
        </p:txBody>
      </p:sp>
      <p:sp>
        <p:nvSpPr>
          <p:cNvPr id="3" name="Content Placeholder 2">
            <a:extLst>
              <a:ext uri="{FF2B5EF4-FFF2-40B4-BE49-F238E27FC236}">
                <a16:creationId xmlns:a16="http://schemas.microsoft.com/office/drawing/2014/main" id="{1864E548-A217-4AC0-9002-C5CB1B296BBE}"/>
              </a:ext>
            </a:extLst>
          </p:cNvPr>
          <p:cNvSpPr>
            <a:spLocks noGrp="1"/>
          </p:cNvSpPr>
          <p:nvPr>
            <p:ph idx="1"/>
          </p:nvPr>
        </p:nvSpPr>
        <p:spPr/>
        <p:txBody>
          <a:bodyPr>
            <a:normAutofit fontScale="92500"/>
          </a:bodyPr>
          <a:lstStyle/>
          <a:p>
            <a:r>
              <a:rPr lang="en-US" dirty="0"/>
              <a:t>The registered professional nurse </a:t>
            </a:r>
            <a:r>
              <a:rPr lang="en-US" u="sng" dirty="0"/>
              <a:t>is responsible for the nature and quality of all nursing care including the assessment of the nursing needs, the plan of nursing care, the implementation, and the monitoring and evaluation</a:t>
            </a:r>
            <a:r>
              <a:rPr lang="en-US" dirty="0"/>
              <a:t> of the plan. </a:t>
            </a:r>
          </a:p>
          <a:p>
            <a:r>
              <a:rPr lang="en-US" dirty="0"/>
              <a:t>The registered professional nurse may delegate selected nursing tasks in the implementation of the nursing regimen </a:t>
            </a:r>
            <a:r>
              <a:rPr lang="en-US" u="sng" dirty="0"/>
              <a:t>to licensed practical nurses and ancillary nursing personnel</a:t>
            </a:r>
            <a:r>
              <a:rPr lang="en-US" dirty="0"/>
              <a:t>. </a:t>
            </a:r>
          </a:p>
          <a:p>
            <a:r>
              <a:rPr lang="en-US" dirty="0"/>
              <a:t>Ancillary nursing personnel shall include but not be limited to: aides, assistants, attendants and technicians. </a:t>
            </a:r>
          </a:p>
        </p:txBody>
      </p:sp>
    </p:spTree>
    <p:extLst>
      <p:ext uri="{BB962C8B-B14F-4D97-AF65-F5344CB8AC3E}">
        <p14:creationId xmlns:p14="http://schemas.microsoft.com/office/powerpoint/2010/main" val="34802089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F73B6-BE9E-4CD1-AD52-6E947982DDA6}"/>
              </a:ext>
            </a:extLst>
          </p:cNvPr>
          <p:cNvSpPr>
            <a:spLocks noGrp="1"/>
          </p:cNvSpPr>
          <p:nvPr>
            <p:ph type="title"/>
          </p:nvPr>
        </p:nvSpPr>
        <p:spPr/>
        <p:txBody>
          <a:bodyPr>
            <a:normAutofit fontScale="90000"/>
          </a:bodyPr>
          <a:lstStyle/>
          <a:p>
            <a:r>
              <a:rPr lang="en-US" dirty="0"/>
              <a:t>Delegation of selected nursing tasks (NJAC 13:37-6.2)</a:t>
            </a:r>
          </a:p>
        </p:txBody>
      </p:sp>
      <p:sp>
        <p:nvSpPr>
          <p:cNvPr id="3" name="Content Placeholder 2">
            <a:extLst>
              <a:ext uri="{FF2B5EF4-FFF2-40B4-BE49-F238E27FC236}">
                <a16:creationId xmlns:a16="http://schemas.microsoft.com/office/drawing/2014/main" id="{8F30BD51-A88E-4351-8751-3E44AFD74E5C}"/>
              </a:ext>
            </a:extLst>
          </p:cNvPr>
          <p:cNvSpPr>
            <a:spLocks noGrp="1"/>
          </p:cNvSpPr>
          <p:nvPr>
            <p:ph idx="1"/>
          </p:nvPr>
        </p:nvSpPr>
        <p:spPr/>
        <p:txBody>
          <a:bodyPr>
            <a:normAutofit fontScale="92500"/>
          </a:bodyPr>
          <a:lstStyle/>
          <a:p>
            <a:r>
              <a:rPr lang="en-US" dirty="0"/>
              <a:t> A registered professional nurse may not delegate the performance of a nursing task to persons who have not been adequately prepared by verifiable training and education. </a:t>
            </a:r>
          </a:p>
          <a:p>
            <a:r>
              <a:rPr lang="en-US" dirty="0"/>
              <a:t>No task may be delegated which is </a:t>
            </a:r>
            <a:r>
              <a:rPr lang="en-US" u="sng" dirty="0"/>
              <a:t>within the scope of nursing practice</a:t>
            </a:r>
            <a:r>
              <a:rPr lang="en-US" dirty="0"/>
              <a:t> and requires:</a:t>
            </a:r>
          </a:p>
          <a:p>
            <a:pPr lvl="1"/>
            <a:r>
              <a:rPr lang="en-US" dirty="0"/>
              <a:t>The substantial knowledge and skill derived from completion of a nursing education program and the specialized skill, judgment and knowledge of a registered nurse; </a:t>
            </a:r>
          </a:p>
          <a:p>
            <a:pPr lvl="1"/>
            <a:r>
              <a:rPr lang="en-US" dirty="0"/>
              <a:t>2) An understanding of nursing principles necessary to recognize and manage complications which may result in harm to the health and safety of the patient. </a:t>
            </a:r>
          </a:p>
          <a:p>
            <a:pPr lvl="1"/>
            <a:endParaRPr lang="en-US" dirty="0"/>
          </a:p>
        </p:txBody>
      </p:sp>
    </p:spTree>
    <p:extLst>
      <p:ext uri="{BB962C8B-B14F-4D97-AF65-F5344CB8AC3E}">
        <p14:creationId xmlns:p14="http://schemas.microsoft.com/office/powerpoint/2010/main" val="3857332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 legal advice</a:t>
            </a:r>
          </a:p>
        </p:txBody>
      </p:sp>
      <p:sp>
        <p:nvSpPr>
          <p:cNvPr id="3" name="Content Placeholder 2"/>
          <p:cNvSpPr>
            <a:spLocks noGrp="1"/>
          </p:cNvSpPr>
          <p:nvPr>
            <p:ph idx="1"/>
          </p:nvPr>
        </p:nvSpPr>
        <p:spPr/>
        <p:txBody>
          <a:bodyPr/>
          <a:lstStyle/>
          <a:p>
            <a:r>
              <a:rPr lang="en-US" dirty="0"/>
              <a:t>This presentation is provided for educational purposes relating to heath care compliance </a:t>
            </a:r>
            <a:r>
              <a:rPr lang="en-US" b="1" dirty="0"/>
              <a:t>and should not be considered legal advice or establishment of an attorney-client relationship </a:t>
            </a:r>
            <a:r>
              <a:rPr lang="en-US" dirty="0"/>
              <a:t>between me or my law firm and any individual who may be hearing or reviewing this presentation.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8BD2A-F464-4237-8835-1772E11D9E2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F0E48BA-E7AC-4699-8119-7566FFFFE604}"/>
              </a:ext>
            </a:extLst>
          </p:cNvPr>
          <p:cNvSpPr>
            <a:spLocks noGrp="1"/>
          </p:cNvSpPr>
          <p:nvPr>
            <p:ph idx="1"/>
          </p:nvPr>
        </p:nvSpPr>
        <p:spPr/>
        <p:txBody>
          <a:bodyPr>
            <a:normAutofit/>
          </a:bodyPr>
          <a:lstStyle/>
          <a:p>
            <a:r>
              <a:rPr lang="en-US" sz="5400" dirty="0">
                <a:solidFill>
                  <a:schemeClr val="bg2">
                    <a:lumMod val="50000"/>
                  </a:schemeClr>
                </a:solidFill>
                <a:effectLst>
                  <a:outerShdw blurRad="38100" dist="38100" dir="2700000" algn="tl">
                    <a:srgbClr val="000000">
                      <a:alpha val="43137"/>
                    </a:srgbClr>
                  </a:outerShdw>
                </a:effectLst>
              </a:rPr>
              <a:t>  </a:t>
            </a:r>
            <a:r>
              <a:rPr lang="en-US" sz="5400" dirty="0">
                <a:solidFill>
                  <a:srgbClr val="FF0000"/>
                </a:solidFill>
                <a:effectLst>
                  <a:outerShdw blurRad="38100" dist="38100" dir="2700000" algn="tl">
                    <a:srgbClr val="000000">
                      <a:alpha val="43137"/>
                    </a:srgbClr>
                  </a:outerShdw>
                </a:effectLst>
              </a:rPr>
              <a:t>COMMUNICATION</a:t>
            </a:r>
          </a:p>
        </p:txBody>
      </p:sp>
    </p:spTree>
    <p:extLst>
      <p:ext uri="{BB962C8B-B14F-4D97-AF65-F5344CB8AC3E}">
        <p14:creationId xmlns:p14="http://schemas.microsoft.com/office/powerpoint/2010/main" val="37398113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5A875-BC17-48F9-AC8C-5BD57A719B6B}"/>
              </a:ext>
            </a:extLst>
          </p:cNvPr>
          <p:cNvSpPr>
            <a:spLocks noGrp="1"/>
          </p:cNvSpPr>
          <p:nvPr>
            <p:ph type="title"/>
          </p:nvPr>
        </p:nvSpPr>
        <p:spPr>
          <a:xfrm>
            <a:off x="422564" y="494125"/>
            <a:ext cx="7239000" cy="1143000"/>
          </a:xfrm>
        </p:spPr>
        <p:txBody>
          <a:bodyPr>
            <a:normAutofit fontScale="90000"/>
          </a:bodyPr>
          <a:lstStyle/>
          <a:p>
            <a:r>
              <a:rPr lang="en-US" dirty="0"/>
              <a:t>Communication among Providers, Staff, and Community Partners</a:t>
            </a:r>
          </a:p>
        </p:txBody>
      </p:sp>
      <p:sp>
        <p:nvSpPr>
          <p:cNvPr id="3" name="Content Placeholder 2">
            <a:extLst>
              <a:ext uri="{FF2B5EF4-FFF2-40B4-BE49-F238E27FC236}">
                <a16:creationId xmlns:a16="http://schemas.microsoft.com/office/drawing/2014/main" id="{126167AD-67CB-455E-8B9F-84D0E8CABDCA}"/>
              </a:ext>
            </a:extLst>
          </p:cNvPr>
          <p:cNvSpPr>
            <a:spLocks noGrp="1"/>
          </p:cNvSpPr>
          <p:nvPr>
            <p:ph idx="1"/>
          </p:nvPr>
        </p:nvSpPr>
        <p:spPr>
          <a:xfrm>
            <a:off x="443346" y="1828800"/>
            <a:ext cx="7239000" cy="4846320"/>
          </a:xfrm>
        </p:spPr>
        <p:txBody>
          <a:bodyPr/>
          <a:lstStyle/>
          <a:p>
            <a:r>
              <a:rPr lang="en-US" dirty="0"/>
              <a:t>. Communication among healthcare professionals takes many forms:</a:t>
            </a:r>
          </a:p>
          <a:p>
            <a:r>
              <a:rPr lang="en-US" dirty="0"/>
              <a:t>Collaborating with colleagues and coordinating care;</a:t>
            </a:r>
          </a:p>
          <a:p>
            <a:r>
              <a:rPr lang="en-US" dirty="0"/>
              <a:t>Building relationships with external partners;</a:t>
            </a:r>
          </a:p>
          <a:p>
            <a:r>
              <a:rPr lang="en-US" dirty="0"/>
              <a:t>Preparing for response to emergencies. </a:t>
            </a:r>
          </a:p>
          <a:p>
            <a:r>
              <a:rPr lang="en-US" sz="2400" i="1" dirty="0"/>
              <a:t>Communication breakdowns, either between physicians or between other clinicians and the patient, can lead to patient mistrust, dissatisfaction, and anger. </a:t>
            </a:r>
          </a:p>
          <a:p>
            <a:endParaRPr lang="en-US" dirty="0"/>
          </a:p>
        </p:txBody>
      </p:sp>
    </p:spTree>
    <p:extLst>
      <p:ext uri="{BB962C8B-B14F-4D97-AF65-F5344CB8AC3E}">
        <p14:creationId xmlns:p14="http://schemas.microsoft.com/office/powerpoint/2010/main" val="28570176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33E47-7AEC-4621-883C-D9BF160FCF96}"/>
              </a:ext>
            </a:extLst>
          </p:cNvPr>
          <p:cNvSpPr>
            <a:spLocks noGrp="1"/>
          </p:cNvSpPr>
          <p:nvPr>
            <p:ph type="title"/>
          </p:nvPr>
        </p:nvSpPr>
        <p:spPr/>
        <p:txBody>
          <a:bodyPr>
            <a:normAutofit fontScale="90000"/>
          </a:bodyPr>
          <a:lstStyle/>
          <a:p>
            <a:r>
              <a:rPr lang="en-US" dirty="0"/>
              <a:t>Largest source of adverse actions</a:t>
            </a:r>
          </a:p>
        </p:txBody>
      </p:sp>
      <p:sp>
        <p:nvSpPr>
          <p:cNvPr id="3" name="Content Placeholder 2">
            <a:extLst>
              <a:ext uri="{FF2B5EF4-FFF2-40B4-BE49-F238E27FC236}">
                <a16:creationId xmlns:a16="http://schemas.microsoft.com/office/drawing/2014/main" id="{5260BD91-62D9-4EDB-B755-1308F5991486}"/>
              </a:ext>
            </a:extLst>
          </p:cNvPr>
          <p:cNvSpPr>
            <a:spLocks noGrp="1"/>
          </p:cNvSpPr>
          <p:nvPr>
            <p:ph idx="1"/>
          </p:nvPr>
        </p:nvSpPr>
        <p:spPr/>
        <p:txBody>
          <a:bodyPr/>
          <a:lstStyle/>
          <a:p>
            <a:r>
              <a:rPr lang="en-US" u="sng" dirty="0"/>
              <a:t>Communication breakdown is a primary contributing factor in medical errors</a:t>
            </a:r>
            <a:r>
              <a:rPr lang="en-US" dirty="0"/>
              <a:t>, has a negative effect on patient-provider relationships, and can lead to malpractice lawsuits and loss of licensing and privileges.</a:t>
            </a:r>
          </a:p>
          <a:p>
            <a:endParaRPr lang="en-US" dirty="0"/>
          </a:p>
        </p:txBody>
      </p:sp>
    </p:spTree>
    <p:extLst>
      <p:ext uri="{BB962C8B-B14F-4D97-AF65-F5344CB8AC3E}">
        <p14:creationId xmlns:p14="http://schemas.microsoft.com/office/powerpoint/2010/main" val="21453376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D8B5E-FB88-4ECC-A589-D8D9FD12D07A}"/>
              </a:ext>
            </a:extLst>
          </p:cNvPr>
          <p:cNvSpPr>
            <a:spLocks noGrp="1"/>
          </p:cNvSpPr>
          <p:nvPr>
            <p:ph type="title"/>
          </p:nvPr>
        </p:nvSpPr>
        <p:spPr/>
        <p:txBody>
          <a:bodyPr/>
          <a:lstStyle/>
          <a:p>
            <a:r>
              <a:rPr lang="en-US" dirty="0"/>
              <a:t>Case study</a:t>
            </a:r>
          </a:p>
        </p:txBody>
      </p:sp>
      <p:sp>
        <p:nvSpPr>
          <p:cNvPr id="3" name="Content Placeholder 2">
            <a:extLst>
              <a:ext uri="{FF2B5EF4-FFF2-40B4-BE49-F238E27FC236}">
                <a16:creationId xmlns:a16="http://schemas.microsoft.com/office/drawing/2014/main" id="{D148ED2C-1959-46A8-B049-762CD30B99B9}"/>
              </a:ext>
            </a:extLst>
          </p:cNvPr>
          <p:cNvSpPr>
            <a:spLocks noGrp="1"/>
          </p:cNvSpPr>
          <p:nvPr>
            <p:ph idx="1"/>
          </p:nvPr>
        </p:nvSpPr>
        <p:spPr/>
        <p:txBody>
          <a:bodyPr>
            <a:normAutofit fontScale="92500"/>
          </a:bodyPr>
          <a:lstStyle/>
          <a:p>
            <a:r>
              <a:rPr lang="en-US" dirty="0"/>
              <a:t>Michael is a 35-year-old man with relapsing-remitting multiple sclerosis. He presents to the health center with complaints of increased weakness in his legs, and several recent falls. </a:t>
            </a:r>
          </a:p>
          <a:p>
            <a:r>
              <a:rPr lang="en-US" dirty="0"/>
              <a:t>Dr. Jones, his primary physician, suspects that Michael's disease may be worsening into secondary-progressive multiple sclerosis. Dr. Jones directs Michael to follow up with his neurologist. Michael attempts to do so, but there is a six-month wait for appointments—Michael's neurologist is the only one accessible by public transportation who also accepts his insurance. </a:t>
            </a:r>
          </a:p>
          <a:p>
            <a:endParaRPr lang="en-US" dirty="0"/>
          </a:p>
        </p:txBody>
      </p:sp>
    </p:spTree>
    <p:extLst>
      <p:ext uri="{BB962C8B-B14F-4D97-AF65-F5344CB8AC3E}">
        <p14:creationId xmlns:p14="http://schemas.microsoft.com/office/powerpoint/2010/main" val="36876370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BA747-E905-41B4-ACE1-F812424F0851}"/>
              </a:ext>
            </a:extLst>
          </p:cNvPr>
          <p:cNvSpPr>
            <a:spLocks noGrp="1"/>
          </p:cNvSpPr>
          <p:nvPr>
            <p:ph type="title"/>
          </p:nvPr>
        </p:nvSpPr>
        <p:spPr/>
        <p:txBody>
          <a:bodyPr/>
          <a:lstStyle/>
          <a:p>
            <a:r>
              <a:rPr lang="en-US" dirty="0"/>
              <a:t>Case study</a:t>
            </a:r>
          </a:p>
        </p:txBody>
      </p:sp>
      <p:sp>
        <p:nvSpPr>
          <p:cNvPr id="3" name="Content Placeholder 2">
            <a:extLst>
              <a:ext uri="{FF2B5EF4-FFF2-40B4-BE49-F238E27FC236}">
                <a16:creationId xmlns:a16="http://schemas.microsoft.com/office/drawing/2014/main" id="{31003B32-1BD6-4034-BF5F-721EEEF6FB47}"/>
              </a:ext>
            </a:extLst>
          </p:cNvPr>
          <p:cNvSpPr>
            <a:spLocks noGrp="1"/>
          </p:cNvSpPr>
          <p:nvPr>
            <p:ph idx="1"/>
          </p:nvPr>
        </p:nvSpPr>
        <p:spPr/>
        <p:txBody>
          <a:bodyPr/>
          <a:lstStyle/>
          <a:p>
            <a:r>
              <a:rPr lang="en-US" dirty="0"/>
              <a:t>Two weeks later, Michael needs stitches for a laceration sustained in another fall. Dr. Jones instructs his medical assistant, Robert, to call the neurologist's office and request an urgent appointment. Robert does so without success, </a:t>
            </a:r>
            <a:r>
              <a:rPr lang="en-US" u="sng" dirty="0"/>
              <a:t>and does not mention this to Dr. Jones</a:t>
            </a:r>
            <a:r>
              <a:rPr lang="en-US" dirty="0"/>
              <a:t>. </a:t>
            </a:r>
          </a:p>
          <a:p>
            <a:r>
              <a:rPr lang="en-US" dirty="0"/>
              <a:t>One week later, Michael falls again and sustains a major head injury that results in a significant increase in his disability. </a:t>
            </a:r>
          </a:p>
          <a:p>
            <a:endParaRPr lang="en-US" dirty="0"/>
          </a:p>
        </p:txBody>
      </p:sp>
    </p:spTree>
    <p:extLst>
      <p:ext uri="{BB962C8B-B14F-4D97-AF65-F5344CB8AC3E}">
        <p14:creationId xmlns:p14="http://schemas.microsoft.com/office/powerpoint/2010/main" val="5278266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AFA1A-7E55-4454-969D-30B4A479261B}"/>
              </a:ext>
            </a:extLst>
          </p:cNvPr>
          <p:cNvSpPr>
            <a:spLocks noGrp="1"/>
          </p:cNvSpPr>
          <p:nvPr>
            <p:ph type="title"/>
          </p:nvPr>
        </p:nvSpPr>
        <p:spPr/>
        <p:txBody>
          <a:bodyPr/>
          <a:lstStyle/>
          <a:p>
            <a:r>
              <a:rPr lang="en-US" dirty="0"/>
              <a:t>Questions for discussion</a:t>
            </a:r>
          </a:p>
        </p:txBody>
      </p:sp>
      <p:sp>
        <p:nvSpPr>
          <p:cNvPr id="3" name="Content Placeholder 2">
            <a:extLst>
              <a:ext uri="{FF2B5EF4-FFF2-40B4-BE49-F238E27FC236}">
                <a16:creationId xmlns:a16="http://schemas.microsoft.com/office/drawing/2014/main" id="{C8ABC193-7F08-4B05-B314-37751ACEA012}"/>
              </a:ext>
            </a:extLst>
          </p:cNvPr>
          <p:cNvSpPr>
            <a:spLocks noGrp="1"/>
          </p:cNvSpPr>
          <p:nvPr>
            <p:ph idx="1"/>
          </p:nvPr>
        </p:nvSpPr>
        <p:spPr/>
        <p:txBody>
          <a:bodyPr/>
          <a:lstStyle/>
          <a:p>
            <a:pPr lvl="0"/>
            <a:r>
              <a:rPr lang="en-US" dirty="0"/>
              <a:t>What should Robert have done differently?</a:t>
            </a:r>
          </a:p>
          <a:p>
            <a:pPr lvl="0"/>
            <a:endParaRPr lang="en-US" dirty="0"/>
          </a:p>
          <a:p>
            <a:pPr lvl="0"/>
            <a:r>
              <a:rPr lang="en-US" dirty="0"/>
              <a:t>What should Dr. Jones have done differently?</a:t>
            </a:r>
          </a:p>
          <a:p>
            <a:pPr lvl="0"/>
            <a:r>
              <a:rPr lang="en-US" dirty="0"/>
              <a:t> </a:t>
            </a:r>
          </a:p>
          <a:p>
            <a:pPr lvl="0"/>
            <a:r>
              <a:rPr lang="en-US" dirty="0"/>
              <a:t>If Michael were a patient at NHCAC, how do you think this situation would have been handled? </a:t>
            </a:r>
          </a:p>
          <a:p>
            <a:endParaRPr lang="en-US" dirty="0"/>
          </a:p>
        </p:txBody>
      </p:sp>
    </p:spTree>
    <p:extLst>
      <p:ext uri="{BB962C8B-B14F-4D97-AF65-F5344CB8AC3E}">
        <p14:creationId xmlns:p14="http://schemas.microsoft.com/office/powerpoint/2010/main" val="18069930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5091A-ECCC-4DAE-B6C5-D2E192182331}"/>
              </a:ext>
            </a:extLst>
          </p:cNvPr>
          <p:cNvSpPr>
            <a:spLocks noGrp="1"/>
          </p:cNvSpPr>
          <p:nvPr>
            <p:ph type="title"/>
          </p:nvPr>
        </p:nvSpPr>
        <p:spPr/>
        <p:txBody>
          <a:bodyPr/>
          <a:lstStyle/>
          <a:p>
            <a:r>
              <a:rPr lang="en-US" dirty="0"/>
              <a:t>Functional illiteracy</a:t>
            </a:r>
          </a:p>
        </p:txBody>
      </p:sp>
      <p:sp>
        <p:nvSpPr>
          <p:cNvPr id="3" name="Content Placeholder 2">
            <a:extLst>
              <a:ext uri="{FF2B5EF4-FFF2-40B4-BE49-F238E27FC236}">
                <a16:creationId xmlns:a16="http://schemas.microsoft.com/office/drawing/2014/main" id="{B246A9A1-D0ED-4409-BA48-20C39CDC4D17}"/>
              </a:ext>
            </a:extLst>
          </p:cNvPr>
          <p:cNvSpPr>
            <a:spLocks noGrp="1"/>
          </p:cNvSpPr>
          <p:nvPr>
            <p:ph idx="1"/>
          </p:nvPr>
        </p:nvSpPr>
        <p:spPr/>
        <p:txBody>
          <a:bodyPr/>
          <a:lstStyle/>
          <a:p>
            <a:r>
              <a:rPr lang="en-US" altLang="en-US" sz="2800" dirty="0">
                <a:latin typeface="Plantagenet Cherokee" panose="02020602070100000000" pitchFamily="18" charset="0"/>
              </a:rPr>
              <a:t>Nearly half of the United States adult population—90 million people—have low literacy skills, and 40 million of these are considered </a:t>
            </a:r>
            <a:r>
              <a:rPr lang="en-US" altLang="en-US" sz="2800" i="1" u="sng" dirty="0">
                <a:latin typeface="Plantagenet Cherokee" panose="02020602070100000000" pitchFamily="18" charset="0"/>
              </a:rPr>
              <a:t>functionally illiterate</a:t>
            </a:r>
            <a:endParaRPr lang="en-US" dirty="0"/>
          </a:p>
        </p:txBody>
      </p:sp>
    </p:spTree>
    <p:extLst>
      <p:ext uri="{BB962C8B-B14F-4D97-AF65-F5344CB8AC3E}">
        <p14:creationId xmlns:p14="http://schemas.microsoft.com/office/powerpoint/2010/main" val="20398833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994C1-8DD4-4CB5-A244-F93DB21B346C}"/>
              </a:ext>
            </a:extLst>
          </p:cNvPr>
          <p:cNvSpPr>
            <a:spLocks noGrp="1"/>
          </p:cNvSpPr>
          <p:nvPr>
            <p:ph type="title"/>
          </p:nvPr>
        </p:nvSpPr>
        <p:spPr/>
        <p:txBody>
          <a:bodyPr>
            <a:normAutofit fontScale="90000"/>
          </a:bodyPr>
          <a:lstStyle/>
          <a:p>
            <a:r>
              <a:rPr lang="en-US" dirty="0"/>
              <a:t>Communication is a health and safety issue</a:t>
            </a:r>
          </a:p>
        </p:txBody>
      </p:sp>
      <p:sp>
        <p:nvSpPr>
          <p:cNvPr id="3" name="Content Placeholder 2">
            <a:extLst>
              <a:ext uri="{FF2B5EF4-FFF2-40B4-BE49-F238E27FC236}">
                <a16:creationId xmlns:a16="http://schemas.microsoft.com/office/drawing/2014/main" id="{2F16D407-FD20-469D-A7A3-572ED62D492F}"/>
              </a:ext>
            </a:extLst>
          </p:cNvPr>
          <p:cNvSpPr>
            <a:spLocks noGrp="1"/>
          </p:cNvSpPr>
          <p:nvPr>
            <p:ph idx="1"/>
          </p:nvPr>
        </p:nvSpPr>
        <p:spPr/>
        <p:txBody>
          <a:bodyPr>
            <a:normAutofit fontScale="92500" lnSpcReduction="20000"/>
          </a:bodyPr>
          <a:lstStyle/>
          <a:p>
            <a:pPr>
              <a:defRPr/>
            </a:pPr>
            <a:r>
              <a:rPr lang="en-US" sz="2800" dirty="0"/>
              <a:t>Navigating consumer health information, which often includes complex concepts, medical language, and numbers or calculations, </a:t>
            </a:r>
            <a:r>
              <a:rPr lang="en-US" sz="2800" u="sng" dirty="0"/>
              <a:t>can be overwhelming to even literate, normal-functioning people</a:t>
            </a:r>
            <a:r>
              <a:rPr lang="en-US" sz="2800" dirty="0"/>
              <a:t>. </a:t>
            </a:r>
          </a:p>
          <a:p>
            <a:pPr>
              <a:defRPr/>
            </a:pPr>
            <a:endParaRPr lang="en-US" sz="2800" dirty="0"/>
          </a:p>
          <a:p>
            <a:pPr>
              <a:defRPr/>
            </a:pPr>
            <a:r>
              <a:rPr lang="en-US" sz="2800" dirty="0"/>
              <a:t>The ability to understand and act upon health information is called </a:t>
            </a:r>
            <a:r>
              <a:rPr lang="en-US" sz="2800" b="1" i="1" dirty="0"/>
              <a:t>health literacy</a:t>
            </a:r>
            <a:r>
              <a:rPr lang="en-US" sz="2800" dirty="0"/>
              <a:t>. </a:t>
            </a:r>
          </a:p>
          <a:p>
            <a:pPr>
              <a:defRPr/>
            </a:pPr>
            <a:endParaRPr lang="en-US" sz="2800" dirty="0"/>
          </a:p>
          <a:p>
            <a:pPr>
              <a:defRPr/>
            </a:pPr>
            <a:r>
              <a:rPr lang="en-US" sz="2800" b="1" dirty="0"/>
              <a:t>Low health literacy </a:t>
            </a:r>
            <a:r>
              <a:rPr lang="en-US" sz="2800" dirty="0"/>
              <a:t>is of great concern because the inability to understand instructions or advice from health care providers can lead to adverse health outcomes</a:t>
            </a:r>
            <a:endParaRPr lang="en-US" dirty="0"/>
          </a:p>
        </p:txBody>
      </p:sp>
    </p:spTree>
    <p:extLst>
      <p:ext uri="{BB962C8B-B14F-4D97-AF65-F5344CB8AC3E}">
        <p14:creationId xmlns:p14="http://schemas.microsoft.com/office/powerpoint/2010/main" val="25228242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9547B-7160-480D-B9D2-3950ACE57DD8}"/>
              </a:ext>
            </a:extLst>
          </p:cNvPr>
          <p:cNvSpPr>
            <a:spLocks noGrp="1"/>
          </p:cNvSpPr>
          <p:nvPr>
            <p:ph type="title"/>
          </p:nvPr>
        </p:nvSpPr>
        <p:spPr/>
        <p:txBody>
          <a:bodyPr>
            <a:normAutofit fontScale="90000"/>
          </a:bodyPr>
          <a:lstStyle/>
          <a:p>
            <a:r>
              <a:rPr lang="en-US" dirty="0"/>
              <a:t>PATIENTS CAN BE SMART AND WISE, BUT NOT HEALTH LITERATE</a:t>
            </a:r>
          </a:p>
        </p:txBody>
      </p:sp>
      <p:sp>
        <p:nvSpPr>
          <p:cNvPr id="3" name="Content Placeholder 2">
            <a:extLst>
              <a:ext uri="{FF2B5EF4-FFF2-40B4-BE49-F238E27FC236}">
                <a16:creationId xmlns:a16="http://schemas.microsoft.com/office/drawing/2014/main" id="{48B511B7-27B1-4CBF-9E80-D9A583242E40}"/>
              </a:ext>
            </a:extLst>
          </p:cNvPr>
          <p:cNvSpPr>
            <a:spLocks noGrp="1"/>
          </p:cNvSpPr>
          <p:nvPr>
            <p:ph idx="1"/>
          </p:nvPr>
        </p:nvSpPr>
        <p:spPr/>
        <p:txBody>
          <a:bodyPr>
            <a:normAutofit fontScale="92500" lnSpcReduction="20000"/>
          </a:bodyPr>
          <a:lstStyle/>
          <a:p>
            <a:pPr>
              <a:defRPr/>
            </a:pPr>
            <a:r>
              <a:rPr lang="en-US" i="1" dirty="0"/>
              <a:t>Examples</a:t>
            </a:r>
            <a:r>
              <a:rPr lang="en-US" dirty="0"/>
              <a:t>: </a:t>
            </a:r>
          </a:p>
          <a:p>
            <a:pPr>
              <a:defRPr/>
            </a:pPr>
            <a:r>
              <a:rPr lang="en-US" sz="2800" dirty="0"/>
              <a:t>Adults who can read the sports section and understand the highlights of last night’s baseball game may not be able to read and understand instructions for taking medicine</a:t>
            </a:r>
          </a:p>
          <a:p>
            <a:pPr>
              <a:defRPr/>
            </a:pPr>
            <a:endParaRPr lang="en-US" sz="2800" dirty="0"/>
          </a:p>
          <a:p>
            <a:pPr>
              <a:defRPr/>
            </a:pPr>
            <a:r>
              <a:rPr lang="en-US" sz="2800" dirty="0"/>
              <a:t>Adults who will talk for hours about their favorite T.V. show may be reluctant to talk about their health condition</a:t>
            </a:r>
          </a:p>
          <a:p>
            <a:pPr>
              <a:defRPr/>
            </a:pPr>
            <a:endParaRPr lang="en-US" sz="2800" dirty="0"/>
          </a:p>
          <a:p>
            <a:pPr>
              <a:defRPr/>
            </a:pPr>
            <a:r>
              <a:rPr lang="en-US" sz="2800" dirty="0"/>
              <a:t>College-educated adults with superior learning skills may “tune out” when it comes to medical or health issues</a:t>
            </a:r>
          </a:p>
          <a:p>
            <a:endParaRPr lang="en-US" dirty="0"/>
          </a:p>
        </p:txBody>
      </p:sp>
    </p:spTree>
    <p:extLst>
      <p:ext uri="{BB962C8B-B14F-4D97-AF65-F5344CB8AC3E}">
        <p14:creationId xmlns:p14="http://schemas.microsoft.com/office/powerpoint/2010/main" val="26594937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861B1-8B0B-4EF8-B0C2-03DFAB1A273D}"/>
              </a:ext>
            </a:extLst>
          </p:cNvPr>
          <p:cNvSpPr>
            <a:spLocks noGrp="1"/>
          </p:cNvSpPr>
          <p:nvPr>
            <p:ph type="title"/>
          </p:nvPr>
        </p:nvSpPr>
        <p:spPr/>
        <p:txBody>
          <a:bodyPr/>
          <a:lstStyle/>
          <a:p>
            <a:r>
              <a:rPr lang="en-US" dirty="0"/>
              <a:t>Functional illiteracy</a:t>
            </a:r>
          </a:p>
        </p:txBody>
      </p:sp>
      <p:sp>
        <p:nvSpPr>
          <p:cNvPr id="3" name="Content Placeholder 2">
            <a:extLst>
              <a:ext uri="{FF2B5EF4-FFF2-40B4-BE49-F238E27FC236}">
                <a16:creationId xmlns:a16="http://schemas.microsoft.com/office/drawing/2014/main" id="{3EC9F8B6-48DA-4665-8E94-2E61385A46EE}"/>
              </a:ext>
            </a:extLst>
          </p:cNvPr>
          <p:cNvSpPr>
            <a:spLocks noGrp="1"/>
          </p:cNvSpPr>
          <p:nvPr>
            <p:ph idx="1"/>
          </p:nvPr>
        </p:nvSpPr>
        <p:spPr/>
        <p:txBody>
          <a:bodyPr/>
          <a:lstStyle/>
          <a:p>
            <a:pPr>
              <a:lnSpc>
                <a:spcPct val="80000"/>
              </a:lnSpc>
              <a:defRPr/>
            </a:pPr>
            <a:r>
              <a:rPr lang="en-US" dirty="0">
                <a:latin typeface="Book Antiqua" pitchFamily="18" charset="0"/>
              </a:rPr>
              <a:t>On average, adults read </a:t>
            </a:r>
            <a:r>
              <a:rPr lang="en-US" u="sng" dirty="0">
                <a:latin typeface="Book Antiqua" pitchFamily="18" charset="0"/>
              </a:rPr>
              <a:t>3-5 grade levels lower than the years of school they have completed</a:t>
            </a:r>
            <a:r>
              <a:rPr lang="en-US" dirty="0">
                <a:latin typeface="Book Antiqua" pitchFamily="18" charset="0"/>
              </a:rPr>
              <a:t>. Reading skills atrophy when they are not used regularly. </a:t>
            </a:r>
          </a:p>
          <a:p>
            <a:pPr>
              <a:lnSpc>
                <a:spcPct val="80000"/>
              </a:lnSpc>
              <a:defRPr/>
            </a:pPr>
            <a:endParaRPr lang="en-US" dirty="0">
              <a:latin typeface="Book Antiqua" pitchFamily="18" charset="0"/>
            </a:endParaRPr>
          </a:p>
          <a:p>
            <a:pPr>
              <a:lnSpc>
                <a:spcPct val="80000"/>
              </a:lnSpc>
              <a:defRPr/>
            </a:pPr>
            <a:r>
              <a:rPr lang="en-US" dirty="0">
                <a:latin typeface="Book Antiqua" pitchFamily="18" charset="0"/>
              </a:rPr>
              <a:t>Thus, someone who may have completed the 12th grade </a:t>
            </a:r>
            <a:r>
              <a:rPr lang="en-US" u="sng" dirty="0">
                <a:latin typeface="Book Antiqua" pitchFamily="18" charset="0"/>
              </a:rPr>
              <a:t>may actually read at the 7th-9th grade reading level</a:t>
            </a:r>
            <a:r>
              <a:rPr lang="en-US" dirty="0">
                <a:latin typeface="Book Antiqua" pitchFamily="18" charset="0"/>
              </a:rPr>
              <a:t>. </a:t>
            </a:r>
          </a:p>
          <a:p>
            <a:endParaRPr lang="en-US" dirty="0"/>
          </a:p>
        </p:txBody>
      </p:sp>
    </p:spTree>
    <p:extLst>
      <p:ext uri="{BB962C8B-B14F-4D97-AF65-F5344CB8AC3E}">
        <p14:creationId xmlns:p14="http://schemas.microsoft.com/office/powerpoint/2010/main" val="447743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3AC03-4595-4740-A259-CBFD797242B6}"/>
              </a:ext>
            </a:extLst>
          </p:cNvPr>
          <p:cNvSpPr>
            <a:spLocks noGrp="1"/>
          </p:cNvSpPr>
          <p:nvPr>
            <p:ph type="title"/>
          </p:nvPr>
        </p:nvSpPr>
        <p:spPr/>
        <p:txBody>
          <a:bodyPr/>
          <a:lstStyle/>
          <a:p>
            <a:r>
              <a:rPr lang="en-US" dirty="0"/>
              <a:t>Subject Areas</a:t>
            </a:r>
          </a:p>
        </p:txBody>
      </p:sp>
      <p:sp>
        <p:nvSpPr>
          <p:cNvPr id="3" name="Content Placeholder 2">
            <a:extLst>
              <a:ext uri="{FF2B5EF4-FFF2-40B4-BE49-F238E27FC236}">
                <a16:creationId xmlns:a16="http://schemas.microsoft.com/office/drawing/2014/main" id="{C090A35B-BC47-4C40-89EC-1BC0D6C3ACFA}"/>
              </a:ext>
            </a:extLst>
          </p:cNvPr>
          <p:cNvSpPr>
            <a:spLocks noGrp="1"/>
          </p:cNvSpPr>
          <p:nvPr>
            <p:ph idx="1"/>
          </p:nvPr>
        </p:nvSpPr>
        <p:spPr/>
        <p:txBody>
          <a:bodyPr>
            <a:normAutofit/>
          </a:bodyPr>
          <a:lstStyle/>
          <a:p>
            <a:pPr lvl="0"/>
            <a:endParaRPr lang="en-US" dirty="0"/>
          </a:p>
          <a:p>
            <a:pPr lvl="0"/>
            <a:r>
              <a:rPr lang="en-US" dirty="0">
                <a:solidFill>
                  <a:schemeClr val="tx2">
                    <a:lumMod val="75000"/>
                  </a:schemeClr>
                </a:solidFill>
                <a:effectLst>
                  <a:outerShdw blurRad="38100" dist="38100" dir="2700000" algn="tl">
                    <a:srgbClr val="000000">
                      <a:alpha val="43137"/>
                    </a:srgbClr>
                  </a:outerShdw>
                </a:effectLst>
              </a:rPr>
              <a:t>NHCAC’s Mission</a:t>
            </a:r>
          </a:p>
          <a:p>
            <a:pPr lvl="0"/>
            <a:r>
              <a:rPr lang="en-US" dirty="0">
                <a:solidFill>
                  <a:schemeClr val="tx2">
                    <a:lumMod val="75000"/>
                  </a:schemeClr>
                </a:solidFill>
                <a:effectLst>
                  <a:outerShdw blurRad="38100" dist="38100" dir="2700000" algn="tl">
                    <a:srgbClr val="000000">
                      <a:alpha val="43137"/>
                    </a:srgbClr>
                  </a:outerShdw>
                </a:effectLst>
              </a:rPr>
              <a:t>Documentation</a:t>
            </a:r>
          </a:p>
          <a:p>
            <a:pPr lvl="0"/>
            <a:r>
              <a:rPr lang="en-US" dirty="0">
                <a:solidFill>
                  <a:schemeClr val="tx2">
                    <a:lumMod val="75000"/>
                  </a:schemeClr>
                </a:solidFill>
                <a:effectLst>
                  <a:outerShdw blurRad="38100" dist="38100" dir="2700000" algn="tl">
                    <a:srgbClr val="000000">
                      <a:alpha val="43137"/>
                    </a:srgbClr>
                  </a:outerShdw>
                </a:effectLst>
              </a:rPr>
              <a:t>Communication</a:t>
            </a:r>
          </a:p>
          <a:p>
            <a:pPr lvl="0"/>
            <a:r>
              <a:rPr lang="en-US" dirty="0">
                <a:solidFill>
                  <a:schemeClr val="tx2">
                    <a:lumMod val="75000"/>
                  </a:schemeClr>
                </a:solidFill>
                <a:effectLst>
                  <a:outerShdw blurRad="38100" dist="38100" dir="2700000" algn="tl">
                    <a:srgbClr val="000000">
                      <a:alpha val="43137"/>
                    </a:srgbClr>
                  </a:outerShdw>
                </a:effectLst>
              </a:rPr>
              <a:t>Liability and Risk Management</a:t>
            </a:r>
          </a:p>
          <a:p>
            <a:pPr lvl="0"/>
            <a:r>
              <a:rPr lang="en-US" dirty="0">
                <a:solidFill>
                  <a:schemeClr val="tx2">
                    <a:lumMod val="75000"/>
                  </a:schemeClr>
                </a:solidFill>
                <a:effectLst>
                  <a:outerShdw blurRad="38100" dist="38100" dir="2700000" algn="tl">
                    <a:srgbClr val="000000">
                      <a:alpha val="43137"/>
                    </a:srgbClr>
                  </a:outerShdw>
                </a:effectLst>
              </a:rPr>
              <a:t>Late Entries/Addendums </a:t>
            </a:r>
          </a:p>
          <a:p>
            <a:pPr lvl="0"/>
            <a:r>
              <a:rPr lang="en-US" dirty="0">
                <a:solidFill>
                  <a:schemeClr val="tx2">
                    <a:lumMod val="75000"/>
                  </a:schemeClr>
                </a:solidFill>
                <a:effectLst>
                  <a:outerShdw blurRad="38100" dist="38100" dir="2700000" algn="tl">
                    <a:srgbClr val="000000">
                      <a:alpha val="43137"/>
                    </a:srgbClr>
                  </a:outerShdw>
                </a:effectLst>
              </a:rPr>
              <a:t>Compliance with Policies and Procedures</a:t>
            </a:r>
          </a:p>
          <a:p>
            <a:pPr lvl="0"/>
            <a:r>
              <a:rPr lang="en-US" dirty="0">
                <a:solidFill>
                  <a:schemeClr val="tx2">
                    <a:lumMod val="75000"/>
                  </a:schemeClr>
                </a:solidFill>
                <a:effectLst>
                  <a:outerShdw blurRad="38100" dist="38100" dir="2700000" algn="tl">
                    <a:srgbClr val="000000">
                      <a:alpha val="43137"/>
                    </a:srgbClr>
                  </a:outerShdw>
                </a:effectLst>
              </a:rPr>
              <a:t>Credentialing and Privileging </a:t>
            </a:r>
          </a:p>
          <a:p>
            <a:pPr lvl="0"/>
            <a:r>
              <a:rPr lang="en-US" dirty="0">
                <a:solidFill>
                  <a:schemeClr val="tx2">
                    <a:lumMod val="75000"/>
                  </a:schemeClr>
                </a:solidFill>
                <a:effectLst>
                  <a:outerShdw blurRad="38100" dist="38100" dir="2700000" algn="tl">
                    <a:srgbClr val="000000">
                      <a:alpha val="43137"/>
                    </a:srgbClr>
                  </a:outerShdw>
                </a:effectLst>
              </a:rPr>
              <a:t>HIPAA Confidentiality</a:t>
            </a:r>
          </a:p>
          <a:p>
            <a:pPr lvl="0"/>
            <a:endParaRPr lang="en-US" dirty="0"/>
          </a:p>
          <a:p>
            <a:endParaRPr lang="en-US" dirty="0"/>
          </a:p>
        </p:txBody>
      </p:sp>
    </p:spTree>
    <p:extLst>
      <p:ext uri="{BB962C8B-B14F-4D97-AF65-F5344CB8AC3E}">
        <p14:creationId xmlns:p14="http://schemas.microsoft.com/office/powerpoint/2010/main" val="15105835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6DACFA-5887-4D5E-91B4-1719E13D3EB9}"/>
              </a:ext>
            </a:extLst>
          </p:cNvPr>
          <p:cNvSpPr>
            <a:spLocks noGrp="1"/>
          </p:cNvSpPr>
          <p:nvPr>
            <p:ph idx="1"/>
          </p:nvPr>
        </p:nvSpPr>
        <p:spPr/>
        <p:txBody>
          <a:bodyPr/>
          <a:lstStyle/>
          <a:p>
            <a:pPr>
              <a:defRPr/>
            </a:pPr>
            <a:r>
              <a:rPr lang="en-US" sz="2800" b="1" dirty="0">
                <a:latin typeface="Segoe UI Light" pitchFamily="34" charset="0"/>
              </a:rPr>
              <a:t>The elderly, teenagers, the poor, and persons with lower cognitive ability have a high prevalence of low literacy. </a:t>
            </a:r>
          </a:p>
          <a:p>
            <a:pPr>
              <a:defRPr/>
            </a:pPr>
            <a:endParaRPr lang="en-US" sz="2800" b="1" dirty="0">
              <a:latin typeface="Segoe UI Light" pitchFamily="34" charset="0"/>
            </a:endParaRPr>
          </a:p>
          <a:p>
            <a:pPr>
              <a:defRPr/>
            </a:pPr>
            <a:r>
              <a:rPr lang="en-US" sz="2800" b="1" dirty="0">
                <a:latin typeface="Segoe UI Light" pitchFamily="34" charset="0"/>
              </a:rPr>
              <a:t>In addition, a person’s </a:t>
            </a:r>
            <a:r>
              <a:rPr lang="en-US" sz="2800" b="1" i="1" u="sng" dirty="0">
                <a:latin typeface="Segoe UI Light" pitchFamily="34" charset="0"/>
              </a:rPr>
              <a:t>culture or beliefs</a:t>
            </a:r>
            <a:r>
              <a:rPr lang="en-US" sz="2800" b="1" dirty="0">
                <a:latin typeface="Segoe UI Light" pitchFamily="34" charset="0"/>
              </a:rPr>
              <a:t> may influence how they perceive a message. </a:t>
            </a:r>
          </a:p>
          <a:p>
            <a:pPr>
              <a:defRPr/>
            </a:pPr>
            <a:endParaRPr lang="en-US" sz="2800" b="1" dirty="0">
              <a:latin typeface="Segoe UI Light" pitchFamily="34" charset="0"/>
            </a:endParaRPr>
          </a:p>
          <a:p>
            <a:pPr>
              <a:defRPr/>
            </a:pPr>
            <a:r>
              <a:rPr lang="en-US" sz="2800" b="1" dirty="0">
                <a:latin typeface="Segoe UI Light" pitchFamily="34" charset="0"/>
              </a:rPr>
              <a:t>A foreign-born patient may have very high literacy and/or education in his native tongue, </a:t>
            </a:r>
            <a:r>
              <a:rPr lang="en-US" sz="2800" b="1" u="sng" dirty="0">
                <a:latin typeface="Segoe UI Light" pitchFamily="34" charset="0"/>
              </a:rPr>
              <a:t>but not English</a:t>
            </a:r>
            <a:r>
              <a:rPr lang="en-US" sz="2800" b="1" dirty="0">
                <a:latin typeface="Segoe UI Light" pitchFamily="34" charset="0"/>
              </a:rPr>
              <a:t>.</a:t>
            </a:r>
          </a:p>
          <a:p>
            <a:endParaRPr lang="en-US" dirty="0"/>
          </a:p>
        </p:txBody>
      </p:sp>
    </p:spTree>
    <p:extLst>
      <p:ext uri="{BB962C8B-B14F-4D97-AF65-F5344CB8AC3E}">
        <p14:creationId xmlns:p14="http://schemas.microsoft.com/office/powerpoint/2010/main" val="1426065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AADC1-4DE6-4856-AF06-9B859B753C1A}"/>
              </a:ext>
            </a:extLst>
          </p:cNvPr>
          <p:cNvSpPr>
            <a:spLocks noGrp="1"/>
          </p:cNvSpPr>
          <p:nvPr>
            <p:ph type="title"/>
          </p:nvPr>
        </p:nvSpPr>
        <p:spPr/>
        <p:txBody>
          <a:bodyPr>
            <a:normAutofit fontScale="90000"/>
          </a:bodyPr>
          <a:lstStyle/>
          <a:p>
            <a:r>
              <a:rPr lang="en-US" dirty="0"/>
              <a:t>Assess what the patient </a:t>
            </a:r>
            <a:r>
              <a:rPr lang="en-US" u="sng" dirty="0"/>
              <a:t>wants</a:t>
            </a:r>
            <a:r>
              <a:rPr lang="en-US" dirty="0"/>
              <a:t> to know</a:t>
            </a:r>
          </a:p>
        </p:txBody>
      </p:sp>
      <p:sp>
        <p:nvSpPr>
          <p:cNvPr id="3" name="Content Placeholder 2">
            <a:extLst>
              <a:ext uri="{FF2B5EF4-FFF2-40B4-BE49-F238E27FC236}">
                <a16:creationId xmlns:a16="http://schemas.microsoft.com/office/drawing/2014/main" id="{6EEC05ED-5FE9-4F46-8244-24F92D0B96DA}"/>
              </a:ext>
            </a:extLst>
          </p:cNvPr>
          <p:cNvSpPr>
            <a:spLocks noGrp="1"/>
          </p:cNvSpPr>
          <p:nvPr>
            <p:ph idx="1"/>
          </p:nvPr>
        </p:nvSpPr>
        <p:spPr/>
        <p:txBody>
          <a:bodyPr>
            <a:normAutofit fontScale="92500" lnSpcReduction="20000"/>
          </a:bodyPr>
          <a:lstStyle/>
          <a:p>
            <a:pPr>
              <a:defRPr/>
            </a:pPr>
            <a:r>
              <a:rPr lang="en-US" sz="2800" dirty="0"/>
              <a:t>Not all patients with the same diagnosis want the same level of detail in the information offered about their condition or treatment.</a:t>
            </a:r>
          </a:p>
          <a:p>
            <a:pPr>
              <a:defRPr/>
            </a:pPr>
            <a:endParaRPr lang="en-US" sz="2800" dirty="0"/>
          </a:p>
          <a:p>
            <a:pPr>
              <a:defRPr/>
            </a:pPr>
            <a:r>
              <a:rPr lang="en-US" sz="2800" dirty="0"/>
              <a:t> Studies have categorized patients on a continuum of information-seeking behavior, from those who want very little information to those who want every detail the physician can offer.</a:t>
            </a:r>
          </a:p>
          <a:p>
            <a:pPr>
              <a:defRPr/>
            </a:pPr>
            <a:endParaRPr lang="en-US" sz="2800" dirty="0"/>
          </a:p>
          <a:p>
            <a:pPr>
              <a:defRPr/>
            </a:pPr>
            <a:r>
              <a:rPr lang="en-US" sz="2800" dirty="0"/>
              <a:t>Thus, physicians should assess whether the patient desires, or </a:t>
            </a:r>
            <a:r>
              <a:rPr lang="en-US" sz="2800" u="sng" dirty="0"/>
              <a:t>will be able to comprehend</a:t>
            </a:r>
            <a:r>
              <a:rPr lang="en-US" sz="2800" dirty="0"/>
              <a:t>, additional information.</a:t>
            </a:r>
          </a:p>
          <a:p>
            <a:endParaRPr lang="en-US" dirty="0"/>
          </a:p>
        </p:txBody>
      </p:sp>
    </p:spTree>
    <p:extLst>
      <p:ext uri="{BB962C8B-B14F-4D97-AF65-F5344CB8AC3E}">
        <p14:creationId xmlns:p14="http://schemas.microsoft.com/office/powerpoint/2010/main" val="32650033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C4DDB-BE7A-4217-B3FB-45CF061B0898}"/>
              </a:ext>
            </a:extLst>
          </p:cNvPr>
          <p:cNvSpPr>
            <a:spLocks noGrp="1"/>
          </p:cNvSpPr>
          <p:nvPr>
            <p:ph type="title"/>
          </p:nvPr>
        </p:nvSpPr>
        <p:spPr/>
        <p:txBody>
          <a:bodyPr/>
          <a:lstStyle/>
          <a:p>
            <a:r>
              <a:rPr lang="en-US" dirty="0"/>
              <a:t>Be empathic</a:t>
            </a:r>
          </a:p>
        </p:txBody>
      </p:sp>
      <p:sp>
        <p:nvSpPr>
          <p:cNvPr id="3" name="Content Placeholder 2">
            <a:extLst>
              <a:ext uri="{FF2B5EF4-FFF2-40B4-BE49-F238E27FC236}">
                <a16:creationId xmlns:a16="http://schemas.microsoft.com/office/drawing/2014/main" id="{F75A869D-6319-4932-9653-A2D5A1A3AF08}"/>
              </a:ext>
            </a:extLst>
          </p:cNvPr>
          <p:cNvSpPr>
            <a:spLocks noGrp="1"/>
          </p:cNvSpPr>
          <p:nvPr>
            <p:ph idx="1"/>
          </p:nvPr>
        </p:nvSpPr>
        <p:spPr/>
        <p:txBody>
          <a:bodyPr>
            <a:normAutofit fontScale="92500"/>
          </a:bodyPr>
          <a:lstStyle/>
          <a:p>
            <a:pPr>
              <a:defRPr/>
            </a:pPr>
            <a:r>
              <a:rPr lang="en-US" sz="2800" dirty="0"/>
              <a:t>Empathy is a basic skill physicians should develop to help them recognize the indirectly expressed emotions of their patients. </a:t>
            </a:r>
          </a:p>
          <a:p>
            <a:pPr>
              <a:defRPr/>
            </a:pPr>
            <a:r>
              <a:rPr lang="en-US" sz="2800" dirty="0"/>
              <a:t>Once recognized, these emotions need to be </a:t>
            </a:r>
            <a:r>
              <a:rPr lang="en-US" sz="2800" u="sng" dirty="0"/>
              <a:t>acknowledged</a:t>
            </a:r>
            <a:r>
              <a:rPr lang="en-US" sz="2800" dirty="0"/>
              <a:t> and further explored during the patient-physician encounter. </a:t>
            </a:r>
          </a:p>
          <a:p>
            <a:pPr>
              <a:defRPr/>
            </a:pPr>
            <a:r>
              <a:rPr lang="en-US" sz="2800" dirty="0"/>
              <a:t>Further, physicians </a:t>
            </a:r>
            <a:r>
              <a:rPr lang="en-US" sz="2800" u="sng" dirty="0"/>
              <a:t>should not ignore</a:t>
            </a:r>
            <a:r>
              <a:rPr lang="en-US" sz="2800" dirty="0"/>
              <a:t> or minimize patient feelings with a redirected line of inquiry relentlessly focused on “real”  or “more important” symptoms.</a:t>
            </a:r>
          </a:p>
          <a:p>
            <a:endParaRPr lang="en-US" dirty="0"/>
          </a:p>
        </p:txBody>
      </p:sp>
    </p:spTree>
    <p:extLst>
      <p:ext uri="{BB962C8B-B14F-4D97-AF65-F5344CB8AC3E}">
        <p14:creationId xmlns:p14="http://schemas.microsoft.com/office/powerpoint/2010/main" val="21588802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2104E-4823-451F-AC72-5F54E9C23EFF}"/>
              </a:ext>
            </a:extLst>
          </p:cNvPr>
          <p:cNvSpPr>
            <a:spLocks noGrp="1"/>
          </p:cNvSpPr>
          <p:nvPr>
            <p:ph type="title"/>
          </p:nvPr>
        </p:nvSpPr>
        <p:spPr/>
        <p:txBody>
          <a:bodyPr/>
          <a:lstStyle/>
          <a:p>
            <a:r>
              <a:rPr lang="en-US" dirty="0"/>
              <a:t>Keep it simple</a:t>
            </a:r>
          </a:p>
        </p:txBody>
      </p:sp>
      <p:sp>
        <p:nvSpPr>
          <p:cNvPr id="3" name="Content Placeholder 2">
            <a:extLst>
              <a:ext uri="{FF2B5EF4-FFF2-40B4-BE49-F238E27FC236}">
                <a16:creationId xmlns:a16="http://schemas.microsoft.com/office/drawing/2014/main" id="{49F56EE2-F016-42FB-8D3B-D2EB1C8305F1}"/>
              </a:ext>
            </a:extLst>
          </p:cNvPr>
          <p:cNvSpPr>
            <a:spLocks noGrp="1"/>
          </p:cNvSpPr>
          <p:nvPr>
            <p:ph idx="1"/>
          </p:nvPr>
        </p:nvSpPr>
        <p:spPr/>
        <p:txBody>
          <a:bodyPr>
            <a:normAutofit lnSpcReduction="10000"/>
          </a:bodyPr>
          <a:lstStyle/>
          <a:p>
            <a:pPr>
              <a:defRPr/>
            </a:pPr>
            <a:r>
              <a:rPr lang="en-US" sz="2800" dirty="0"/>
              <a:t>Physicians should avoid engaging in long monologues in front of the patient.</a:t>
            </a:r>
          </a:p>
          <a:p>
            <a:pPr>
              <a:defRPr/>
            </a:pPr>
            <a:r>
              <a:rPr lang="en-US" sz="2800" dirty="0"/>
              <a:t> </a:t>
            </a:r>
          </a:p>
          <a:p>
            <a:pPr>
              <a:defRPr/>
            </a:pPr>
            <a:r>
              <a:rPr lang="en-US" sz="2800" dirty="0"/>
              <a:t>Far better for the physician to keep to short statements and clear, simple explanations. </a:t>
            </a:r>
          </a:p>
          <a:p>
            <a:pPr>
              <a:defRPr/>
            </a:pPr>
            <a:endParaRPr lang="en-US" sz="2800" dirty="0"/>
          </a:p>
          <a:p>
            <a:pPr>
              <a:defRPr/>
            </a:pPr>
            <a:r>
              <a:rPr lang="en-US" sz="2800" dirty="0"/>
              <a:t>Those who tailor information to the patient's desired level of information will improve comprehension and limit emotional distress</a:t>
            </a:r>
          </a:p>
          <a:p>
            <a:endParaRPr lang="en-US" dirty="0"/>
          </a:p>
        </p:txBody>
      </p:sp>
    </p:spTree>
    <p:extLst>
      <p:ext uri="{BB962C8B-B14F-4D97-AF65-F5344CB8AC3E}">
        <p14:creationId xmlns:p14="http://schemas.microsoft.com/office/powerpoint/2010/main" val="41877596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A7154-5678-45E6-9F05-8BFE0CA8C618}"/>
              </a:ext>
            </a:extLst>
          </p:cNvPr>
          <p:cNvSpPr>
            <a:spLocks noGrp="1"/>
          </p:cNvSpPr>
          <p:nvPr>
            <p:ph type="title"/>
          </p:nvPr>
        </p:nvSpPr>
        <p:spPr/>
        <p:txBody>
          <a:bodyPr/>
          <a:lstStyle/>
          <a:p>
            <a:r>
              <a:rPr lang="en-US" dirty="0"/>
              <a:t>Tell the truth</a:t>
            </a:r>
          </a:p>
        </p:txBody>
      </p:sp>
      <p:sp>
        <p:nvSpPr>
          <p:cNvPr id="3" name="Content Placeholder 2">
            <a:extLst>
              <a:ext uri="{FF2B5EF4-FFF2-40B4-BE49-F238E27FC236}">
                <a16:creationId xmlns:a16="http://schemas.microsoft.com/office/drawing/2014/main" id="{A73B89CB-15D6-4EDF-BBD7-446C1E6305AB}"/>
              </a:ext>
            </a:extLst>
          </p:cNvPr>
          <p:cNvSpPr>
            <a:spLocks noGrp="1"/>
          </p:cNvSpPr>
          <p:nvPr>
            <p:ph idx="1"/>
          </p:nvPr>
        </p:nvSpPr>
        <p:spPr/>
        <p:txBody>
          <a:bodyPr>
            <a:normAutofit fontScale="92500" lnSpcReduction="10000"/>
          </a:bodyPr>
          <a:lstStyle/>
          <a:p>
            <a:pPr>
              <a:defRPr/>
            </a:pPr>
            <a:r>
              <a:rPr lang="en-US" sz="2800" dirty="0"/>
              <a:t>It is important to be truthful. In addition, it is important that physicians not minimize the impact of what they are saying. </a:t>
            </a:r>
          </a:p>
          <a:p>
            <a:pPr>
              <a:defRPr/>
            </a:pPr>
            <a:endParaRPr lang="en-US" sz="2800" dirty="0"/>
          </a:p>
          <a:p>
            <a:pPr>
              <a:defRPr/>
            </a:pPr>
            <a:r>
              <a:rPr lang="en-US" sz="2800" dirty="0"/>
              <a:t>Certain medical language can be interpreted by an anxious family member as having a completely different meaning than that intended by the physician</a:t>
            </a:r>
          </a:p>
          <a:p>
            <a:pPr>
              <a:defRPr/>
            </a:pPr>
            <a:endParaRPr lang="en-US" sz="2800" dirty="0"/>
          </a:p>
          <a:p>
            <a:pPr>
              <a:defRPr/>
            </a:pPr>
            <a:r>
              <a:rPr lang="en-US" sz="2800" dirty="0"/>
              <a:t>Physicians must effectively communicate the particular circumstance in a manner that minimizes confusion.</a:t>
            </a:r>
          </a:p>
          <a:p>
            <a:endParaRPr lang="en-US" dirty="0"/>
          </a:p>
        </p:txBody>
      </p:sp>
    </p:spTree>
    <p:extLst>
      <p:ext uri="{BB962C8B-B14F-4D97-AF65-F5344CB8AC3E}">
        <p14:creationId xmlns:p14="http://schemas.microsoft.com/office/powerpoint/2010/main" val="2428409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04C59-39D1-4524-8FA4-F724D910B2E3}"/>
              </a:ext>
            </a:extLst>
          </p:cNvPr>
          <p:cNvSpPr>
            <a:spLocks noGrp="1"/>
          </p:cNvSpPr>
          <p:nvPr>
            <p:ph type="title"/>
          </p:nvPr>
        </p:nvSpPr>
        <p:spPr/>
        <p:txBody>
          <a:bodyPr/>
          <a:lstStyle/>
          <a:p>
            <a:r>
              <a:rPr lang="en-US" dirty="0" err="1"/>
              <a:t>Sllowww</a:t>
            </a:r>
            <a:r>
              <a:rPr lang="en-US" dirty="0"/>
              <a:t> down…</a:t>
            </a:r>
          </a:p>
        </p:txBody>
      </p:sp>
      <p:sp>
        <p:nvSpPr>
          <p:cNvPr id="3" name="Content Placeholder 2">
            <a:extLst>
              <a:ext uri="{FF2B5EF4-FFF2-40B4-BE49-F238E27FC236}">
                <a16:creationId xmlns:a16="http://schemas.microsoft.com/office/drawing/2014/main" id="{CA72D864-AD86-49D4-9784-0CAB37D7C7FA}"/>
              </a:ext>
            </a:extLst>
          </p:cNvPr>
          <p:cNvSpPr>
            <a:spLocks noGrp="1"/>
          </p:cNvSpPr>
          <p:nvPr>
            <p:ph idx="1"/>
          </p:nvPr>
        </p:nvSpPr>
        <p:spPr/>
        <p:txBody>
          <a:bodyPr>
            <a:normAutofit fontScale="92500" lnSpcReduction="20000"/>
          </a:bodyPr>
          <a:lstStyle/>
          <a:p>
            <a:pPr>
              <a:defRPr/>
            </a:pPr>
            <a:r>
              <a:rPr lang="en-US" sz="2800" dirty="0"/>
              <a:t>Providing information in a </a:t>
            </a:r>
            <a:r>
              <a:rPr lang="en-US" sz="2800" b="1" dirty="0"/>
              <a:t>slow and deliberate </a:t>
            </a:r>
            <a:r>
              <a:rPr lang="en-US" sz="2800" dirty="0"/>
              <a:t>fashion allows time for patient comprehension. </a:t>
            </a:r>
          </a:p>
          <a:p>
            <a:pPr>
              <a:defRPr/>
            </a:pPr>
            <a:r>
              <a:rPr lang="en-US" sz="2800" dirty="0"/>
              <a:t>A good technique is </a:t>
            </a:r>
            <a:r>
              <a:rPr lang="en-US" sz="2800" b="1" dirty="0"/>
              <a:t>pausing frequently </a:t>
            </a:r>
            <a:r>
              <a:rPr lang="en-US" sz="2800" dirty="0"/>
              <a:t>and reinforcing silence with appropriate body language. A slow delivery with appropriate pauses also gives the listener time to formulate questions, which the physician can then use to provide further bits of targeted information. </a:t>
            </a:r>
          </a:p>
          <a:p>
            <a:pPr>
              <a:defRPr/>
            </a:pPr>
            <a:r>
              <a:rPr lang="en-US" sz="2800" dirty="0"/>
              <a:t>Thus, a dialogue punctuated with pauses leads to </a:t>
            </a:r>
            <a:r>
              <a:rPr lang="en-US" sz="2800" b="1" dirty="0"/>
              <a:t>deeper comprehension on both sides</a:t>
            </a:r>
            <a:endParaRPr lang="en-US" dirty="0"/>
          </a:p>
        </p:txBody>
      </p:sp>
    </p:spTree>
    <p:extLst>
      <p:ext uri="{BB962C8B-B14F-4D97-AF65-F5344CB8AC3E}">
        <p14:creationId xmlns:p14="http://schemas.microsoft.com/office/powerpoint/2010/main" val="14081601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36896-77F4-46CB-9BCC-0595E610D070}"/>
              </a:ext>
            </a:extLst>
          </p:cNvPr>
          <p:cNvSpPr>
            <a:spLocks noGrp="1"/>
          </p:cNvSpPr>
          <p:nvPr>
            <p:ph type="title"/>
          </p:nvPr>
        </p:nvSpPr>
        <p:spPr/>
        <p:txBody>
          <a:bodyPr/>
          <a:lstStyle/>
          <a:p>
            <a:r>
              <a:rPr lang="en-US" dirty="0"/>
              <a:t>Delivering bad news</a:t>
            </a:r>
          </a:p>
        </p:txBody>
      </p:sp>
      <p:sp>
        <p:nvSpPr>
          <p:cNvPr id="3" name="Content Placeholder 2">
            <a:extLst>
              <a:ext uri="{FF2B5EF4-FFF2-40B4-BE49-F238E27FC236}">
                <a16:creationId xmlns:a16="http://schemas.microsoft.com/office/drawing/2014/main" id="{C1175128-6693-4139-BEF5-74A03F6A7771}"/>
              </a:ext>
            </a:extLst>
          </p:cNvPr>
          <p:cNvSpPr>
            <a:spLocks noGrp="1"/>
          </p:cNvSpPr>
          <p:nvPr>
            <p:ph idx="1"/>
          </p:nvPr>
        </p:nvSpPr>
        <p:spPr/>
        <p:txBody>
          <a:bodyPr>
            <a:normAutofit/>
          </a:bodyPr>
          <a:lstStyle/>
          <a:p>
            <a:pPr>
              <a:defRPr/>
            </a:pPr>
            <a:r>
              <a:rPr lang="en-US" sz="2800" dirty="0"/>
              <a:t>In situations involving the delivery of </a:t>
            </a:r>
            <a:r>
              <a:rPr lang="en-US" sz="2800" b="1" dirty="0"/>
              <a:t>bad news</a:t>
            </a:r>
            <a:r>
              <a:rPr lang="en-US" sz="2800" dirty="0"/>
              <a:t>, the technique of </a:t>
            </a:r>
            <a:r>
              <a:rPr lang="en-US" sz="2800" u="sng" dirty="0"/>
              <a:t>simply stating the news and pausing</a:t>
            </a:r>
            <a:r>
              <a:rPr lang="en-US" sz="2800" dirty="0"/>
              <a:t> can be particularly helpful in ensuring that the patient and patient's family fully receive and understand the information. </a:t>
            </a:r>
          </a:p>
          <a:p>
            <a:pPr>
              <a:defRPr/>
            </a:pPr>
            <a:endParaRPr lang="en-US" sz="2800" dirty="0"/>
          </a:p>
          <a:p>
            <a:pPr>
              <a:defRPr/>
            </a:pPr>
            <a:r>
              <a:rPr lang="en-US" sz="2800" dirty="0"/>
              <a:t>Allowing this time for silence, tears, and questions can be essential.</a:t>
            </a:r>
          </a:p>
          <a:p>
            <a:endParaRPr lang="en-US" dirty="0"/>
          </a:p>
        </p:txBody>
      </p:sp>
    </p:spTree>
    <p:extLst>
      <p:ext uri="{BB962C8B-B14F-4D97-AF65-F5344CB8AC3E}">
        <p14:creationId xmlns:p14="http://schemas.microsoft.com/office/powerpoint/2010/main" val="41016415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0FF23-514A-478F-87C0-0AFBCAEBDC2B}"/>
              </a:ext>
            </a:extLst>
          </p:cNvPr>
          <p:cNvSpPr>
            <a:spLocks noGrp="1"/>
          </p:cNvSpPr>
          <p:nvPr>
            <p:ph type="title"/>
          </p:nvPr>
        </p:nvSpPr>
        <p:spPr/>
        <p:txBody>
          <a:bodyPr/>
          <a:lstStyle/>
          <a:p>
            <a:r>
              <a:rPr lang="en-US" dirty="0"/>
              <a:t>Focusing on key issues</a:t>
            </a:r>
          </a:p>
        </p:txBody>
      </p:sp>
      <p:sp>
        <p:nvSpPr>
          <p:cNvPr id="3" name="Content Placeholder 2">
            <a:extLst>
              <a:ext uri="{FF2B5EF4-FFF2-40B4-BE49-F238E27FC236}">
                <a16:creationId xmlns:a16="http://schemas.microsoft.com/office/drawing/2014/main" id="{325AC850-F15A-4EAB-98BD-F976370687A4}"/>
              </a:ext>
            </a:extLst>
          </p:cNvPr>
          <p:cNvSpPr>
            <a:spLocks noGrp="1"/>
          </p:cNvSpPr>
          <p:nvPr>
            <p:ph idx="1"/>
          </p:nvPr>
        </p:nvSpPr>
        <p:spPr/>
        <p:txBody>
          <a:bodyPr>
            <a:normAutofit fontScale="92500" lnSpcReduction="20000"/>
          </a:bodyPr>
          <a:lstStyle/>
          <a:p>
            <a:r>
              <a:rPr lang="en-US" altLang="en-US" sz="2800" b="1" i="1" u="sng" dirty="0"/>
              <a:t>Focus on key messages </a:t>
            </a:r>
            <a:r>
              <a:rPr lang="en-US" altLang="en-US" sz="2800" dirty="0"/>
              <a:t>and repeat these messages often. </a:t>
            </a:r>
          </a:p>
          <a:p>
            <a:r>
              <a:rPr lang="en-US" altLang="en-US" sz="2800" dirty="0"/>
              <a:t>Whether communicating in a verbal or written manner, it is important to limit your information to 1-3 key messages per visit. Reviewing and repeating each point will help reinforce the messages. </a:t>
            </a:r>
          </a:p>
          <a:p>
            <a:endParaRPr lang="en-US" altLang="en-US" sz="2800" dirty="0"/>
          </a:p>
          <a:p>
            <a:r>
              <a:rPr lang="en-US" altLang="en-US" sz="2800" dirty="0"/>
              <a:t>EX: 	</a:t>
            </a:r>
            <a:r>
              <a:rPr lang="en-US" altLang="en-US" sz="2800" i="1" dirty="0"/>
              <a:t>“Remember your medicine”</a:t>
            </a:r>
          </a:p>
          <a:p>
            <a:r>
              <a:rPr lang="en-US" altLang="en-US" sz="2800" i="1" dirty="0"/>
              <a:t>	</a:t>
            </a:r>
          </a:p>
          <a:p>
            <a:r>
              <a:rPr lang="en-US" altLang="en-US" sz="2800" i="1" dirty="0"/>
              <a:t>	“Remember your diet”</a:t>
            </a:r>
          </a:p>
          <a:p>
            <a:r>
              <a:rPr lang="en-US" altLang="en-US" sz="2800" i="1" dirty="0"/>
              <a:t>	</a:t>
            </a:r>
          </a:p>
          <a:p>
            <a:r>
              <a:rPr lang="en-US" altLang="en-US" sz="2800" i="1" dirty="0"/>
              <a:t>	“Let me know if symptoms change”</a:t>
            </a:r>
          </a:p>
          <a:p>
            <a:endParaRPr lang="en-US" dirty="0"/>
          </a:p>
        </p:txBody>
      </p:sp>
    </p:spTree>
    <p:extLst>
      <p:ext uri="{BB962C8B-B14F-4D97-AF65-F5344CB8AC3E}">
        <p14:creationId xmlns:p14="http://schemas.microsoft.com/office/powerpoint/2010/main" val="42350404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00480-36DF-4D55-86D8-8E022D1CDA3E}"/>
              </a:ext>
            </a:extLst>
          </p:cNvPr>
          <p:cNvSpPr>
            <a:spLocks noGrp="1"/>
          </p:cNvSpPr>
          <p:nvPr>
            <p:ph type="title"/>
          </p:nvPr>
        </p:nvSpPr>
        <p:spPr/>
        <p:txBody>
          <a:bodyPr/>
          <a:lstStyle/>
          <a:p>
            <a:r>
              <a:rPr lang="en-US" dirty="0"/>
              <a:t>Avoid technical jargon</a:t>
            </a:r>
          </a:p>
        </p:txBody>
      </p:sp>
      <p:sp>
        <p:nvSpPr>
          <p:cNvPr id="3" name="Content Placeholder 2">
            <a:extLst>
              <a:ext uri="{FF2B5EF4-FFF2-40B4-BE49-F238E27FC236}">
                <a16:creationId xmlns:a16="http://schemas.microsoft.com/office/drawing/2014/main" id="{9656CBD2-5996-4AC3-80CB-DFD958661E5C}"/>
              </a:ext>
            </a:extLst>
          </p:cNvPr>
          <p:cNvSpPr>
            <a:spLocks noGrp="1"/>
          </p:cNvSpPr>
          <p:nvPr>
            <p:ph idx="1"/>
          </p:nvPr>
        </p:nvSpPr>
        <p:spPr/>
        <p:txBody>
          <a:bodyPr>
            <a:normAutofit fontScale="92500"/>
          </a:bodyPr>
          <a:lstStyle/>
          <a:p>
            <a:pPr>
              <a:defRPr/>
            </a:pPr>
            <a:r>
              <a:rPr lang="en-US" sz="2800" u="sng" dirty="0"/>
              <a:t>Instead of: </a:t>
            </a:r>
            <a:r>
              <a:rPr lang="en-US" sz="2800" dirty="0"/>
              <a:t>		</a:t>
            </a:r>
            <a:r>
              <a:rPr lang="en-US" sz="2800" u="sng" dirty="0"/>
              <a:t>Use: </a:t>
            </a:r>
          </a:p>
          <a:p>
            <a:pPr>
              <a:defRPr/>
            </a:pPr>
            <a:r>
              <a:rPr lang="en-US" sz="2800" dirty="0"/>
              <a:t>x Analgesic………………   pain killer </a:t>
            </a:r>
          </a:p>
          <a:p>
            <a:pPr>
              <a:defRPr/>
            </a:pPr>
            <a:r>
              <a:rPr lang="en-US" sz="2800" dirty="0"/>
              <a:t>x Angina…………………    chest pain </a:t>
            </a:r>
          </a:p>
          <a:p>
            <a:pPr>
              <a:defRPr/>
            </a:pPr>
            <a:r>
              <a:rPr lang="en-US" sz="2800" dirty="0"/>
              <a:t>x Atherosclerosis………  blood clot </a:t>
            </a:r>
          </a:p>
          <a:p>
            <a:pPr>
              <a:defRPr/>
            </a:pPr>
            <a:r>
              <a:rPr lang="en-US" sz="2800" dirty="0"/>
              <a:t>x Benign…………….……   not cancer </a:t>
            </a:r>
          </a:p>
          <a:p>
            <a:pPr>
              <a:defRPr/>
            </a:pPr>
            <a:r>
              <a:rPr lang="en-US" sz="2800" dirty="0"/>
              <a:t>x Carcinoma…………….  cancer </a:t>
            </a:r>
          </a:p>
          <a:p>
            <a:pPr>
              <a:defRPr/>
            </a:pPr>
            <a:r>
              <a:rPr lang="en-US" sz="2800" dirty="0"/>
              <a:t>x Immunization….……   shot, vaccine </a:t>
            </a:r>
          </a:p>
          <a:p>
            <a:pPr>
              <a:defRPr/>
            </a:pPr>
            <a:r>
              <a:rPr lang="en-US" sz="2800" dirty="0"/>
              <a:t>x Hyperlipidemia………  fat in the blood </a:t>
            </a:r>
          </a:p>
          <a:p>
            <a:pPr>
              <a:defRPr/>
            </a:pPr>
            <a:r>
              <a:rPr lang="en-US" sz="2800" dirty="0"/>
              <a:t>x Hypertension…………   high blood pressure </a:t>
            </a:r>
          </a:p>
          <a:p>
            <a:pPr>
              <a:defRPr/>
            </a:pPr>
            <a:r>
              <a:rPr lang="en-US" sz="2800" dirty="0"/>
              <a:t>x “Negative” test….     normal test </a:t>
            </a:r>
          </a:p>
          <a:p>
            <a:endParaRPr lang="en-US" dirty="0"/>
          </a:p>
        </p:txBody>
      </p:sp>
    </p:spTree>
    <p:extLst>
      <p:ext uri="{BB962C8B-B14F-4D97-AF65-F5344CB8AC3E}">
        <p14:creationId xmlns:p14="http://schemas.microsoft.com/office/powerpoint/2010/main" val="34902915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060E7-508F-48E8-9A84-E460C71BC788}"/>
              </a:ext>
            </a:extLst>
          </p:cNvPr>
          <p:cNvSpPr>
            <a:spLocks noGrp="1"/>
          </p:cNvSpPr>
          <p:nvPr>
            <p:ph type="title"/>
          </p:nvPr>
        </p:nvSpPr>
        <p:spPr>
          <a:xfrm>
            <a:off x="457200" y="2057400"/>
            <a:ext cx="7239000" cy="1143000"/>
          </a:xfrm>
        </p:spPr>
        <p:txBody>
          <a:bodyPr>
            <a:normAutofit fontScale="90000"/>
          </a:bodyPr>
          <a:lstStyle/>
          <a:p>
            <a:r>
              <a:rPr lang="en-US" dirty="0">
                <a:solidFill>
                  <a:srgbClr val="FF0000"/>
                </a:solidFill>
              </a:rPr>
              <a:t>Liability and risk management</a:t>
            </a:r>
          </a:p>
        </p:txBody>
      </p:sp>
    </p:spTree>
    <p:extLst>
      <p:ext uri="{BB962C8B-B14F-4D97-AF65-F5344CB8AC3E}">
        <p14:creationId xmlns:p14="http://schemas.microsoft.com/office/powerpoint/2010/main" val="39843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t>NHCAC’s </a:t>
            </a:r>
            <a:r>
              <a:rPr lang="en-US" sz="3000" b="1" dirty="0"/>
              <a:t>Mission, Vision, and Goals</a:t>
            </a:r>
          </a:p>
        </p:txBody>
      </p:sp>
      <p:sp>
        <p:nvSpPr>
          <p:cNvPr id="3" name="Content Placeholder 2"/>
          <p:cNvSpPr>
            <a:spLocks noGrp="1"/>
          </p:cNvSpPr>
          <p:nvPr>
            <p:ph idx="1"/>
          </p:nvPr>
        </p:nvSpPr>
        <p:spPr/>
        <p:txBody>
          <a:bodyPr>
            <a:normAutofit/>
          </a:bodyPr>
          <a:lstStyle/>
          <a:p>
            <a:r>
              <a:rPr lang="en-US" sz="2800" dirty="0"/>
              <a:t>To promote and improve the </a:t>
            </a:r>
            <a:r>
              <a:rPr lang="en-US" sz="2800" b="1" dirty="0"/>
              <a:t>quality of life</a:t>
            </a:r>
            <a:r>
              <a:rPr lang="en-US" sz="2800" dirty="0"/>
              <a:t>, and to eliminate factors leading to </a:t>
            </a:r>
            <a:r>
              <a:rPr lang="en-US" sz="2800" b="1" dirty="0"/>
              <a:t>poverty</a:t>
            </a:r>
            <a:r>
              <a:rPr lang="en-US" sz="2800" dirty="0"/>
              <a:t>, for northern New Jersey residents by providing </a:t>
            </a:r>
            <a:r>
              <a:rPr lang="en-US" sz="2800" b="1" dirty="0"/>
              <a:t>comprehensive health </a:t>
            </a:r>
            <a:r>
              <a:rPr lang="en-US" sz="2800" dirty="0"/>
              <a:t>and social services with compassion, through collaborations and partnerships, in a culturally sensitive environment.</a:t>
            </a:r>
          </a:p>
          <a:p>
            <a:endParaRPr lang="en-US" sz="2000" dirty="0"/>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A3F65-72E1-4FF1-9631-68C49FE5991B}"/>
              </a:ext>
            </a:extLst>
          </p:cNvPr>
          <p:cNvSpPr>
            <a:spLocks noGrp="1"/>
          </p:cNvSpPr>
          <p:nvPr>
            <p:ph type="title"/>
          </p:nvPr>
        </p:nvSpPr>
        <p:spPr/>
        <p:txBody>
          <a:bodyPr/>
          <a:lstStyle/>
          <a:p>
            <a:r>
              <a:rPr lang="en-US" dirty="0"/>
              <a:t>Claims management</a:t>
            </a:r>
          </a:p>
        </p:txBody>
      </p:sp>
      <p:sp>
        <p:nvSpPr>
          <p:cNvPr id="3" name="Content Placeholder 2">
            <a:extLst>
              <a:ext uri="{FF2B5EF4-FFF2-40B4-BE49-F238E27FC236}">
                <a16:creationId xmlns:a16="http://schemas.microsoft.com/office/drawing/2014/main" id="{508D40F2-60E2-4D90-8E86-A75BB0EFABC8}"/>
              </a:ext>
            </a:extLst>
          </p:cNvPr>
          <p:cNvSpPr>
            <a:spLocks noGrp="1"/>
          </p:cNvSpPr>
          <p:nvPr>
            <p:ph idx="1"/>
          </p:nvPr>
        </p:nvSpPr>
        <p:spPr/>
        <p:txBody>
          <a:bodyPr>
            <a:normAutofit fontScale="92500"/>
          </a:bodyPr>
          <a:lstStyle/>
          <a:p>
            <a:r>
              <a:rPr lang="en-US" dirty="0"/>
              <a:t>Claims management requires involvement and collaboration among staff, legal counsel, compliance officer and the Department of Health and Human Services Office of the General Counsel (OGC). An unusual event or serious patient injury should alert providers and staff to the potential for a liability claim or legal action. </a:t>
            </a:r>
            <a:r>
              <a:rPr lang="en-US" u="sng" dirty="0"/>
              <a:t>Providers and staff should </a:t>
            </a:r>
            <a:r>
              <a:rPr lang="en-US" i="1" u="sng" dirty="0"/>
              <a:t>immediately</a:t>
            </a:r>
            <a:r>
              <a:rPr lang="en-US" u="sng" dirty="0"/>
              <a:t> alert the organization's risk manager, who will initiate the claims management process and work with counsel to ensure that the organization avails itself of all appropriate legal protections</a:t>
            </a:r>
            <a:r>
              <a:rPr lang="en-US" dirty="0"/>
              <a:t> (e.g., the attorney-client privilege) at every step. </a:t>
            </a:r>
          </a:p>
          <a:p>
            <a:endParaRPr lang="en-US" dirty="0"/>
          </a:p>
        </p:txBody>
      </p:sp>
    </p:spTree>
    <p:extLst>
      <p:ext uri="{BB962C8B-B14F-4D97-AF65-F5344CB8AC3E}">
        <p14:creationId xmlns:p14="http://schemas.microsoft.com/office/powerpoint/2010/main" val="25089346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B3F1C-78E5-4DED-8361-48EC3399ABAD}"/>
              </a:ext>
            </a:extLst>
          </p:cNvPr>
          <p:cNvSpPr>
            <a:spLocks noGrp="1"/>
          </p:cNvSpPr>
          <p:nvPr>
            <p:ph type="title"/>
          </p:nvPr>
        </p:nvSpPr>
        <p:spPr/>
        <p:txBody>
          <a:bodyPr/>
          <a:lstStyle/>
          <a:p>
            <a:r>
              <a:rPr lang="en-US" dirty="0"/>
              <a:t>Case study</a:t>
            </a:r>
          </a:p>
        </p:txBody>
      </p:sp>
      <p:sp>
        <p:nvSpPr>
          <p:cNvPr id="3" name="Content Placeholder 2">
            <a:extLst>
              <a:ext uri="{FF2B5EF4-FFF2-40B4-BE49-F238E27FC236}">
                <a16:creationId xmlns:a16="http://schemas.microsoft.com/office/drawing/2014/main" id="{FCCAB958-F2BF-478C-9DB2-2D6A7FD5BA55}"/>
              </a:ext>
            </a:extLst>
          </p:cNvPr>
          <p:cNvSpPr>
            <a:spLocks noGrp="1"/>
          </p:cNvSpPr>
          <p:nvPr>
            <p:ph idx="1"/>
          </p:nvPr>
        </p:nvSpPr>
        <p:spPr/>
        <p:txBody>
          <a:bodyPr>
            <a:normAutofit fontScale="92500" lnSpcReduction="20000"/>
          </a:bodyPr>
          <a:lstStyle/>
          <a:p>
            <a:r>
              <a:rPr lang="en-US" dirty="0"/>
              <a:t>Dr. Miller's patient, Marva, is hospitalized for severe gastrointestinal bleeding following failure to identify increased clotting time. Dr. Miller calls Marva to see how she is doing. Marva's husband Jack answers her phone and states angrily, "I'm going to sue everyone involved in this mess!" Dr. Miller panics and independently begins an investigation without considering potential discoverability of the information he gathers. He interviews the nurse responsible for managing laboratory results and identifies two problems: the test result was not returned for seven days, and the nurse did not follow up with the laboratory because the office has no written policy to do so.</a:t>
            </a:r>
          </a:p>
          <a:p>
            <a:endParaRPr lang="en-US" dirty="0"/>
          </a:p>
        </p:txBody>
      </p:sp>
    </p:spTree>
    <p:extLst>
      <p:ext uri="{BB962C8B-B14F-4D97-AF65-F5344CB8AC3E}">
        <p14:creationId xmlns:p14="http://schemas.microsoft.com/office/powerpoint/2010/main" val="30826543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9C5D-4440-4D6A-BDA0-7BDF964EC10F}"/>
              </a:ext>
            </a:extLst>
          </p:cNvPr>
          <p:cNvSpPr>
            <a:spLocks noGrp="1"/>
          </p:cNvSpPr>
          <p:nvPr>
            <p:ph type="title"/>
          </p:nvPr>
        </p:nvSpPr>
        <p:spPr/>
        <p:txBody>
          <a:bodyPr/>
          <a:lstStyle/>
          <a:p>
            <a:r>
              <a:rPr lang="en-US" dirty="0"/>
              <a:t>Case study</a:t>
            </a:r>
          </a:p>
        </p:txBody>
      </p:sp>
      <p:sp>
        <p:nvSpPr>
          <p:cNvPr id="3" name="Content Placeholder 2">
            <a:extLst>
              <a:ext uri="{FF2B5EF4-FFF2-40B4-BE49-F238E27FC236}">
                <a16:creationId xmlns:a16="http://schemas.microsoft.com/office/drawing/2014/main" id="{A3409101-D961-45CE-B5AF-9EA7D78334F8}"/>
              </a:ext>
            </a:extLst>
          </p:cNvPr>
          <p:cNvSpPr>
            <a:spLocks noGrp="1"/>
          </p:cNvSpPr>
          <p:nvPr>
            <p:ph idx="1"/>
          </p:nvPr>
        </p:nvSpPr>
        <p:spPr/>
        <p:txBody>
          <a:bodyPr/>
          <a:lstStyle/>
          <a:p>
            <a:r>
              <a:rPr lang="en-US" dirty="0"/>
              <a:t>Dr. Miller documents all of this information in Marva's medical record instead of in an incident report. He then reports his findings to Beth, the risk manager. Beth immediately calls the organization's counsel, but it is too late—Dr. Miller's documentation of his investigation in the medical record is ultimately discoverable, and reflects poorly on the health center. Marva experiences many complications and never fully recovers. She sues, and the case settles for $1 million.  </a:t>
            </a:r>
          </a:p>
          <a:p>
            <a:endParaRPr lang="en-US" dirty="0"/>
          </a:p>
        </p:txBody>
      </p:sp>
    </p:spTree>
    <p:extLst>
      <p:ext uri="{BB962C8B-B14F-4D97-AF65-F5344CB8AC3E}">
        <p14:creationId xmlns:p14="http://schemas.microsoft.com/office/powerpoint/2010/main" val="32614140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A1B99-C46C-44CF-928C-4B4D936C1A59}"/>
              </a:ext>
            </a:extLst>
          </p:cNvPr>
          <p:cNvSpPr>
            <a:spLocks noGrp="1"/>
          </p:cNvSpPr>
          <p:nvPr>
            <p:ph type="title"/>
          </p:nvPr>
        </p:nvSpPr>
        <p:spPr/>
        <p:txBody>
          <a:bodyPr/>
          <a:lstStyle/>
          <a:p>
            <a:r>
              <a:rPr lang="en-US" dirty="0"/>
              <a:t>Questions for discussion</a:t>
            </a:r>
          </a:p>
        </p:txBody>
      </p:sp>
      <p:sp>
        <p:nvSpPr>
          <p:cNvPr id="3" name="Content Placeholder 2">
            <a:extLst>
              <a:ext uri="{FF2B5EF4-FFF2-40B4-BE49-F238E27FC236}">
                <a16:creationId xmlns:a16="http://schemas.microsoft.com/office/drawing/2014/main" id="{16CB6865-90DF-42C7-84D7-5D8009EDC307}"/>
              </a:ext>
            </a:extLst>
          </p:cNvPr>
          <p:cNvSpPr>
            <a:spLocks noGrp="1"/>
          </p:cNvSpPr>
          <p:nvPr>
            <p:ph idx="1"/>
          </p:nvPr>
        </p:nvSpPr>
        <p:spPr/>
        <p:txBody>
          <a:bodyPr/>
          <a:lstStyle/>
          <a:p>
            <a:pPr lvl="0"/>
            <a:r>
              <a:rPr lang="en-US" dirty="0"/>
              <a:t>What was Dr. Miller's first mistake? </a:t>
            </a:r>
          </a:p>
          <a:p>
            <a:pPr lvl="0"/>
            <a:endParaRPr lang="en-US" dirty="0"/>
          </a:p>
          <a:p>
            <a:pPr lvl="0"/>
            <a:r>
              <a:rPr lang="en-US" dirty="0"/>
              <a:t>What is the first thing that Dr. Miller should have done after learning of Marva's hospitalization? </a:t>
            </a:r>
          </a:p>
          <a:p>
            <a:pPr lvl="0"/>
            <a:endParaRPr lang="en-US" dirty="0"/>
          </a:p>
          <a:p>
            <a:pPr lvl="0"/>
            <a:r>
              <a:rPr lang="en-US" dirty="0"/>
              <a:t>What would you do if you ever heard a patient or family member threaten to sue? </a:t>
            </a:r>
          </a:p>
          <a:p>
            <a:endParaRPr lang="en-US" dirty="0"/>
          </a:p>
        </p:txBody>
      </p:sp>
    </p:spTree>
    <p:extLst>
      <p:ext uri="{BB962C8B-B14F-4D97-AF65-F5344CB8AC3E}">
        <p14:creationId xmlns:p14="http://schemas.microsoft.com/office/powerpoint/2010/main" val="19736870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dirty="0"/>
              <a:t>Insurance coverage  FOR NHCAC</a:t>
            </a:r>
          </a:p>
        </p:txBody>
      </p:sp>
      <p:sp>
        <p:nvSpPr>
          <p:cNvPr id="3" name="Content Placeholder 2"/>
          <p:cNvSpPr>
            <a:spLocks noGrp="1"/>
          </p:cNvSpPr>
          <p:nvPr>
            <p:ph idx="1"/>
          </p:nvPr>
        </p:nvSpPr>
        <p:spPr/>
        <p:txBody>
          <a:bodyPr>
            <a:normAutofit/>
          </a:bodyPr>
          <a:lstStyle/>
          <a:p>
            <a:pPr fontAlgn="base"/>
            <a:r>
              <a:rPr lang="en-US" sz="1800" b="1" dirty="0"/>
              <a:t>Federal Tort Claims Act is</a:t>
            </a:r>
            <a:r>
              <a:rPr lang="en-US" sz="1800" dirty="0"/>
              <a:t> the legal mechanism for compensating people who have suffered personal injury due to the negligent or wrongful action of employees of the U.S. government. It applies to NHCAC</a:t>
            </a:r>
            <a:r>
              <a:rPr lang="en-US" sz="1800" b="1" dirty="0"/>
              <a:t> employees in certain circumstances</a:t>
            </a:r>
            <a:r>
              <a:rPr lang="en-US" sz="1800" dirty="0"/>
              <a:t>. Employees of FQHCs may be deemed to be Federal Employees qualified for protection under the FTCA.</a:t>
            </a:r>
          </a:p>
          <a:p>
            <a:pPr fontAlgn="base"/>
            <a:endParaRPr lang="en-US" sz="1600" dirty="0"/>
          </a:p>
          <a:p>
            <a:pPr fontAlgn="base"/>
            <a:r>
              <a:rPr lang="en-US" sz="1900" dirty="0"/>
              <a:t>By providing </a:t>
            </a:r>
            <a:r>
              <a:rPr lang="en-US" sz="1900" b="1" dirty="0"/>
              <a:t>medical malpractice protection </a:t>
            </a:r>
            <a:r>
              <a:rPr lang="en-US" sz="1900" dirty="0"/>
              <a:t>to health centers that meet annual program requirements, the Health Center FTCA Program saves Health Center Program grantees millions of dollars yearly that they can then invest to increase health care services and fund quality improvement activities, with the federal government acts as their primary insurer.</a:t>
            </a:r>
          </a:p>
          <a:p>
            <a:br>
              <a:rPr lang="en-US" dirty="0"/>
            </a:b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13709"/>
            <a:ext cx="7239000" cy="1143000"/>
          </a:xfrm>
        </p:spPr>
        <p:txBody>
          <a:bodyPr>
            <a:noAutofit/>
          </a:bodyPr>
          <a:lstStyle/>
          <a:p>
            <a:pPr algn="ctr"/>
            <a:r>
              <a:rPr lang="en-US" sz="3200" dirty="0"/>
              <a:t>Joint Commission </a:t>
            </a:r>
            <a:br>
              <a:rPr lang="en-US" sz="3200" dirty="0"/>
            </a:br>
            <a:r>
              <a:rPr lang="en-US" sz="3200" dirty="0"/>
              <a:t>National Patient Safety Goals (2020)</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 Identify patients correctly</a:t>
            </a:r>
          </a:p>
        </p:txBody>
      </p:sp>
      <p:sp>
        <p:nvSpPr>
          <p:cNvPr id="3" name="Content Placeholder 2"/>
          <p:cNvSpPr>
            <a:spLocks noGrp="1"/>
          </p:cNvSpPr>
          <p:nvPr>
            <p:ph idx="1"/>
          </p:nvPr>
        </p:nvSpPr>
        <p:spPr/>
        <p:txBody>
          <a:bodyPr/>
          <a:lstStyle/>
          <a:p>
            <a:r>
              <a:rPr lang="en-US" dirty="0"/>
              <a:t>Use </a:t>
            </a:r>
            <a:r>
              <a:rPr lang="en-US" b="1" u="sng" dirty="0"/>
              <a:t>at least two ways </a:t>
            </a:r>
            <a:r>
              <a:rPr lang="en-US" dirty="0"/>
              <a:t>to identify patients. Ex: Use the patient’s name </a:t>
            </a:r>
            <a:r>
              <a:rPr lang="en-US" i="1" dirty="0"/>
              <a:t>and</a:t>
            </a:r>
            <a:r>
              <a:rPr lang="en-US" dirty="0"/>
              <a:t> date of birth. Vital in making sure that each patient gets the correct medicine and treatment, or that the correct patient gets the correct blood for a transfusion.</a:t>
            </a:r>
          </a:p>
          <a:p>
            <a:endParaRPr lang="en-US" dirty="0"/>
          </a:p>
          <a:p>
            <a:r>
              <a:rPr lang="en-US" dirty="0"/>
              <a:t>Carefully check names against other data </a:t>
            </a:r>
            <a:r>
              <a:rPr lang="en-US" sz="2000" dirty="0"/>
              <a:t>(Ex: There are MANY people named John Williams, Carol Jones, Jose Perez, Jeff Smith)</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 Use medicines safely</a:t>
            </a:r>
          </a:p>
        </p:txBody>
      </p:sp>
      <p:sp>
        <p:nvSpPr>
          <p:cNvPr id="3" name="Content Placeholder 2"/>
          <p:cNvSpPr>
            <a:spLocks noGrp="1"/>
          </p:cNvSpPr>
          <p:nvPr>
            <p:ph idx="1"/>
          </p:nvPr>
        </p:nvSpPr>
        <p:spPr/>
        <p:txBody>
          <a:bodyPr>
            <a:normAutofit/>
          </a:bodyPr>
          <a:lstStyle/>
          <a:p>
            <a:r>
              <a:rPr lang="en-US" sz="2000" dirty="0"/>
              <a:t>Before a procedure, </a:t>
            </a:r>
            <a:r>
              <a:rPr lang="en-US" sz="2000" u="sng" dirty="0"/>
              <a:t>label all medicines that are unlabeled</a:t>
            </a:r>
            <a:r>
              <a:rPr lang="en-US" sz="2000" dirty="0"/>
              <a:t>. (</a:t>
            </a:r>
            <a:r>
              <a:rPr lang="en-US" sz="1800" i="1" dirty="0"/>
              <a:t>Ex: Meds in syringes, cups and basins)</a:t>
            </a:r>
            <a:r>
              <a:rPr lang="en-US" sz="2000" dirty="0"/>
              <a:t>. Do this in the area where medicines and supplies are set up. </a:t>
            </a:r>
          </a:p>
          <a:p>
            <a:r>
              <a:rPr lang="en-US" sz="2000" dirty="0"/>
              <a:t>Take extra care with patients who use blood-thinning medication. </a:t>
            </a:r>
          </a:p>
          <a:p>
            <a:r>
              <a:rPr lang="en-US" sz="2000" dirty="0"/>
              <a:t>Find out </a:t>
            </a:r>
            <a:r>
              <a:rPr lang="en-US" sz="2000" b="1" dirty="0"/>
              <a:t>what medicines the patient is taking</a:t>
            </a:r>
            <a:r>
              <a:rPr lang="en-US" sz="2000" dirty="0"/>
              <a:t>. </a:t>
            </a:r>
          </a:p>
          <a:p>
            <a:r>
              <a:rPr lang="en-US" sz="2000" b="1" dirty="0"/>
              <a:t>Compare</a:t>
            </a:r>
            <a:r>
              <a:rPr lang="en-US" sz="2000" dirty="0"/>
              <a:t> those medicines to new medicines given to the patient. </a:t>
            </a:r>
          </a:p>
          <a:p>
            <a:r>
              <a:rPr lang="en-US" sz="2000" dirty="0"/>
              <a:t>Make sure the </a:t>
            </a:r>
            <a:r>
              <a:rPr lang="en-US" sz="2000" b="1" dirty="0"/>
              <a:t>patient knows which medicines </a:t>
            </a:r>
            <a:r>
              <a:rPr lang="en-US" sz="2000" dirty="0"/>
              <a:t>to take when they are at home. </a:t>
            </a:r>
          </a:p>
          <a:p>
            <a:r>
              <a:rPr lang="en-US" sz="2000" dirty="0"/>
              <a:t>Tell the patient it is important to bring their </a:t>
            </a:r>
            <a:r>
              <a:rPr lang="en-US" sz="2000" b="1" dirty="0"/>
              <a:t>up-to-date list of medicines </a:t>
            </a:r>
            <a:r>
              <a:rPr lang="en-US" sz="2000" dirty="0"/>
              <a:t>every time they visit a doctor</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D2AE5-DD25-40F8-B36D-5F96774A1B74}"/>
              </a:ext>
            </a:extLst>
          </p:cNvPr>
          <p:cNvSpPr>
            <a:spLocks noGrp="1"/>
          </p:cNvSpPr>
          <p:nvPr>
            <p:ph type="title"/>
          </p:nvPr>
        </p:nvSpPr>
        <p:spPr/>
        <p:txBody>
          <a:bodyPr>
            <a:normAutofit fontScale="90000"/>
          </a:bodyPr>
          <a:lstStyle/>
          <a:p>
            <a:r>
              <a:rPr lang="en-US" dirty="0">
                <a:effectLst>
                  <a:outerShdw blurRad="38100" dist="38100" dir="2700000" algn="tl">
                    <a:srgbClr val="000000">
                      <a:alpha val="43137"/>
                    </a:srgbClr>
                  </a:outerShdw>
                </a:effectLst>
              </a:rPr>
              <a:t>TRACKING </a:t>
            </a:r>
            <a:r>
              <a:rPr lang="en-US" dirty="0" err="1">
                <a:effectLst>
                  <a:outerShdw blurRad="38100" dist="38100" dir="2700000" algn="tl">
                    <a:srgbClr val="000000">
                      <a:alpha val="43137"/>
                    </a:srgbClr>
                  </a:outerShdw>
                </a:effectLst>
              </a:rPr>
              <a:t>SYsTEMS</a:t>
            </a:r>
            <a:r>
              <a:rPr lang="en-US" dirty="0">
                <a:effectLst>
                  <a:outerShdw blurRad="38100" dist="38100" dir="2700000" algn="tl">
                    <a:srgbClr val="000000">
                      <a:alpha val="43137"/>
                    </a:srgbClr>
                  </a:outerShdw>
                </a:effectLst>
              </a:rPr>
              <a:t> </a:t>
            </a:r>
            <a:r>
              <a:rPr lang="en-US" dirty="0"/>
              <a:t>FOR TESTS, REFERRALS, ETC.</a:t>
            </a:r>
          </a:p>
        </p:txBody>
      </p:sp>
      <p:sp>
        <p:nvSpPr>
          <p:cNvPr id="3" name="Content Placeholder 2">
            <a:extLst>
              <a:ext uri="{FF2B5EF4-FFF2-40B4-BE49-F238E27FC236}">
                <a16:creationId xmlns:a16="http://schemas.microsoft.com/office/drawing/2014/main" id="{CE5F5E7E-C997-4B36-9D70-A0798EF70AA0}"/>
              </a:ext>
            </a:extLst>
          </p:cNvPr>
          <p:cNvSpPr>
            <a:spLocks noGrp="1"/>
          </p:cNvSpPr>
          <p:nvPr>
            <p:ph idx="1"/>
          </p:nvPr>
        </p:nvSpPr>
        <p:spPr/>
        <p:txBody>
          <a:bodyPr>
            <a:normAutofit/>
          </a:bodyPr>
          <a:lstStyle/>
          <a:p>
            <a:r>
              <a:rPr lang="en-US" sz="2200" dirty="0"/>
              <a:t>Tracking of diagnostic tests, referrals, and hospitalizations is an area of high risk in ambulatory care since the </a:t>
            </a:r>
            <a:r>
              <a:rPr lang="en-US" sz="2200" b="1" dirty="0"/>
              <a:t>processes related to ordering and following up are complex and involve multiple individuals</a:t>
            </a:r>
            <a:r>
              <a:rPr lang="en-US" sz="2200" dirty="0"/>
              <a:t>(patients, physicians, other providers, administrative staff, and laboratory personnel) errors can occur. </a:t>
            </a:r>
          </a:p>
          <a:p>
            <a:r>
              <a:rPr lang="en-US" sz="2200" dirty="0"/>
              <a:t>Such errors may result in </a:t>
            </a:r>
            <a:r>
              <a:rPr lang="en-US" sz="2200" b="1" dirty="0"/>
              <a:t>missed or delayed diagnoses or delayed interventions</a:t>
            </a:r>
            <a:r>
              <a:rPr lang="en-US" sz="2200" dirty="0"/>
              <a:t> to improve care, increasing patients' risk for adverse outcomes. </a:t>
            </a:r>
          </a:p>
          <a:p>
            <a:r>
              <a:rPr lang="en-US" sz="2200" dirty="0"/>
              <a:t>Failure to implement </a:t>
            </a:r>
            <a:r>
              <a:rPr lang="en-US" sz="2200" b="1" dirty="0"/>
              <a:t>effective tracking systems </a:t>
            </a:r>
            <a:r>
              <a:rPr lang="en-US" sz="2200" dirty="0"/>
              <a:t>can result in patient harm, death, liability, and loss of reputation for the health center.</a:t>
            </a:r>
          </a:p>
          <a:p>
            <a:endParaRPr lang="en-US" dirty="0"/>
          </a:p>
        </p:txBody>
      </p:sp>
    </p:spTree>
    <p:extLst>
      <p:ext uri="{BB962C8B-B14F-4D97-AF65-F5344CB8AC3E}">
        <p14:creationId xmlns:p14="http://schemas.microsoft.com/office/powerpoint/2010/main" val="22656197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44F36-5801-42B7-979B-1FE0935492E5}"/>
              </a:ext>
            </a:extLst>
          </p:cNvPr>
          <p:cNvSpPr>
            <a:spLocks noGrp="1"/>
          </p:cNvSpPr>
          <p:nvPr>
            <p:ph type="title"/>
          </p:nvPr>
        </p:nvSpPr>
        <p:spPr/>
        <p:txBody>
          <a:bodyPr/>
          <a:lstStyle/>
          <a:p>
            <a:r>
              <a:rPr lang="en-US" dirty="0"/>
              <a:t>CASE STUDY</a:t>
            </a:r>
          </a:p>
        </p:txBody>
      </p:sp>
      <p:sp>
        <p:nvSpPr>
          <p:cNvPr id="3" name="Content Placeholder 2">
            <a:extLst>
              <a:ext uri="{FF2B5EF4-FFF2-40B4-BE49-F238E27FC236}">
                <a16:creationId xmlns:a16="http://schemas.microsoft.com/office/drawing/2014/main" id="{9BEA7AE6-D043-404C-987A-FDC82CF4DA97}"/>
              </a:ext>
            </a:extLst>
          </p:cNvPr>
          <p:cNvSpPr>
            <a:spLocks noGrp="1"/>
          </p:cNvSpPr>
          <p:nvPr>
            <p:ph idx="1"/>
          </p:nvPr>
        </p:nvSpPr>
        <p:spPr/>
        <p:txBody>
          <a:bodyPr>
            <a:normAutofit fontScale="85000" lnSpcReduction="20000"/>
          </a:bodyPr>
          <a:lstStyle/>
          <a:p>
            <a:r>
              <a:rPr lang="en-US" dirty="0"/>
              <a:t>Jorge is a known patient at the Health Center who has been treated for diabetes and long-term complications of a spinal cord injury that left him disabled. </a:t>
            </a:r>
          </a:p>
          <a:p>
            <a:r>
              <a:rPr lang="en-US" dirty="0"/>
              <a:t>During a follow-up appointment with Ann, a nurse practitioner, Steven reports feeling sad and unusually tired for the past few months, and tells her he is having a hard time participating in his usual activities. They agree that Steven will try amitriptyline, an antidepressant. </a:t>
            </a:r>
          </a:p>
          <a:p>
            <a:r>
              <a:rPr lang="en-US" dirty="0"/>
              <a:t>Ann completes a comprehensive informed consent discussion with Steven, orders baseline liver function tests (LFTs), and recommends regular monitoring of liver function because of the risk of liver damage associated with amitriptyline, especially in combination with Steven's other prescriptions. He has baseline labs drawn with normal results.</a:t>
            </a:r>
          </a:p>
          <a:p>
            <a:endParaRPr lang="en-US" dirty="0"/>
          </a:p>
        </p:txBody>
      </p:sp>
    </p:spTree>
    <p:extLst>
      <p:ext uri="{BB962C8B-B14F-4D97-AF65-F5344CB8AC3E}">
        <p14:creationId xmlns:p14="http://schemas.microsoft.com/office/powerpoint/2010/main" val="1477578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FQHC and HRSA</a:t>
            </a:r>
          </a:p>
        </p:txBody>
      </p:sp>
      <p:sp>
        <p:nvSpPr>
          <p:cNvPr id="3" name="Content Placeholder 2"/>
          <p:cNvSpPr>
            <a:spLocks noGrp="1"/>
          </p:cNvSpPr>
          <p:nvPr>
            <p:ph idx="1"/>
          </p:nvPr>
        </p:nvSpPr>
        <p:spPr/>
        <p:txBody>
          <a:bodyPr>
            <a:normAutofit/>
          </a:bodyPr>
          <a:lstStyle/>
          <a:p>
            <a:endParaRPr lang="en-US" sz="1800" dirty="0"/>
          </a:p>
          <a:p>
            <a:r>
              <a:rPr lang="en-US" sz="1800" dirty="0"/>
              <a:t>The </a:t>
            </a:r>
            <a:r>
              <a:rPr lang="en-US" sz="1800" b="1" dirty="0"/>
              <a:t>Health Resources and Services Administration </a:t>
            </a:r>
            <a:r>
              <a:rPr lang="en-US" sz="1800" dirty="0"/>
              <a:t>funds almost 1,400 health center grantees that operate more than 10,400 clinics and mobile medical vans, delivering primary and preventive care to over 16 million low-income patients in every state, Washington D.C., Puerto Rico, the U.S. Virgin Islands, and U.S. possessions in the Pacific.</a:t>
            </a:r>
          </a:p>
          <a:p>
            <a:endParaRPr lang="en-US" sz="1800" dirty="0"/>
          </a:p>
          <a:p>
            <a:r>
              <a:rPr lang="en-US" sz="1800" b="1" dirty="0"/>
              <a:t>HRSA</a:t>
            </a:r>
            <a:r>
              <a:rPr lang="en-US" sz="1800" dirty="0"/>
              <a:t> is an agency of the </a:t>
            </a:r>
            <a:r>
              <a:rPr lang="en-US" sz="1800" dirty="0">
                <a:solidFill>
                  <a:schemeClr val="bg2">
                    <a:lumMod val="50000"/>
                  </a:schemeClr>
                </a:solidFill>
                <a:hlinkClick r:id="rId2" tooltip="U.S. Department of Health and Human Services">
                  <a:extLst>
                    <a:ext uri="{A12FA001-AC4F-418D-AE19-62706E023703}">
                      <ahyp:hlinkClr xmlns:ahyp="http://schemas.microsoft.com/office/drawing/2018/hyperlinkcolor" val="tx"/>
                    </a:ext>
                  </a:extLst>
                </a:hlinkClick>
              </a:rPr>
              <a:t>U.S. Department of Health and Human Services</a:t>
            </a:r>
            <a:r>
              <a:rPr lang="en-US" sz="1800" dirty="0">
                <a:solidFill>
                  <a:schemeClr val="bg2">
                    <a:lumMod val="50000"/>
                  </a:schemeClr>
                </a:solidFill>
              </a:rPr>
              <a:t> </a:t>
            </a:r>
            <a:r>
              <a:rPr lang="en-US" sz="1800" dirty="0"/>
              <a:t>. It is the primary federal agency for improving access to health care services for people who are </a:t>
            </a:r>
            <a:r>
              <a:rPr lang="en-US" sz="1800" b="1" dirty="0"/>
              <a:t>uninsured, isolated or medically vulnerable.</a:t>
            </a:r>
          </a:p>
        </p:txBody>
      </p:sp>
    </p:spTree>
    <p:extLst>
      <p:ext uri="{BB962C8B-B14F-4D97-AF65-F5344CB8AC3E}">
        <p14:creationId xmlns:p14="http://schemas.microsoft.com/office/powerpoint/2010/main" val="39426465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3D14E-ACEE-4C8C-AEB3-96B9D10F2BFE}"/>
              </a:ext>
            </a:extLst>
          </p:cNvPr>
          <p:cNvSpPr>
            <a:spLocks noGrp="1"/>
          </p:cNvSpPr>
          <p:nvPr>
            <p:ph type="title"/>
          </p:nvPr>
        </p:nvSpPr>
        <p:spPr/>
        <p:txBody>
          <a:bodyPr/>
          <a:lstStyle/>
          <a:p>
            <a:r>
              <a:rPr lang="en-US" dirty="0"/>
              <a:t>Case study</a:t>
            </a:r>
          </a:p>
        </p:txBody>
      </p:sp>
      <p:sp>
        <p:nvSpPr>
          <p:cNvPr id="3" name="Content Placeholder 2">
            <a:extLst>
              <a:ext uri="{FF2B5EF4-FFF2-40B4-BE49-F238E27FC236}">
                <a16:creationId xmlns:a16="http://schemas.microsoft.com/office/drawing/2014/main" id="{B37C6270-72AF-48EB-8945-A631A0EC1E81}"/>
              </a:ext>
            </a:extLst>
          </p:cNvPr>
          <p:cNvSpPr>
            <a:spLocks noGrp="1"/>
          </p:cNvSpPr>
          <p:nvPr>
            <p:ph idx="1"/>
          </p:nvPr>
        </p:nvSpPr>
        <p:spPr/>
        <p:txBody>
          <a:bodyPr>
            <a:normAutofit fontScale="85000" lnSpcReduction="10000"/>
          </a:bodyPr>
          <a:lstStyle/>
          <a:p>
            <a:r>
              <a:rPr lang="en-US" dirty="0"/>
              <a:t>At his six-week follow-up appointment, Steven reports a minimal improvement in his mood, but he continues to report fatigue and decreased appetite. Noting the normal baseline LFTs, Ann increases Steven's amitriptyline dosage and instructs him to have his blood drawn again in six weeks. </a:t>
            </a:r>
          </a:p>
          <a:p>
            <a:r>
              <a:rPr lang="en-US" dirty="0"/>
              <a:t>Steven follows Ann's instructions, but Ann is on leave when his follow-up labs are drawn. Ann set up coverage with her colleague Bill before she left, but because of a family crisis, Bill is called away from work suddenly and no one else is assigned to cover for Ann. When she returns from leave, Ann discovers a notification that Steven was hospitalized for drug-induced liver failure as well as an unaddressed critical LFT result. </a:t>
            </a:r>
          </a:p>
          <a:p>
            <a:endParaRPr lang="en-US" dirty="0"/>
          </a:p>
        </p:txBody>
      </p:sp>
    </p:spTree>
    <p:extLst>
      <p:ext uri="{BB962C8B-B14F-4D97-AF65-F5344CB8AC3E}">
        <p14:creationId xmlns:p14="http://schemas.microsoft.com/office/powerpoint/2010/main" val="25551083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AF6A8-6A99-498B-A38F-7EE85D551B43}"/>
              </a:ext>
            </a:extLst>
          </p:cNvPr>
          <p:cNvSpPr>
            <a:spLocks noGrp="1"/>
          </p:cNvSpPr>
          <p:nvPr>
            <p:ph type="title"/>
          </p:nvPr>
        </p:nvSpPr>
        <p:spPr/>
        <p:txBody>
          <a:bodyPr>
            <a:normAutofit fontScale="90000"/>
          </a:bodyPr>
          <a:lstStyle/>
          <a:p>
            <a:r>
              <a:rPr lang="en-US" i="1" dirty="0"/>
              <a:t>Questions for Discussion</a:t>
            </a:r>
            <a:br>
              <a:rPr lang="en-US" i="1" dirty="0"/>
            </a:br>
            <a:endParaRPr lang="en-US" dirty="0"/>
          </a:p>
        </p:txBody>
      </p:sp>
      <p:sp>
        <p:nvSpPr>
          <p:cNvPr id="3" name="Content Placeholder 2">
            <a:extLst>
              <a:ext uri="{FF2B5EF4-FFF2-40B4-BE49-F238E27FC236}">
                <a16:creationId xmlns:a16="http://schemas.microsoft.com/office/drawing/2014/main" id="{B23F805F-2F6D-49B9-A61D-6A9028DB34B5}"/>
              </a:ext>
            </a:extLst>
          </p:cNvPr>
          <p:cNvSpPr>
            <a:spLocks noGrp="1"/>
          </p:cNvSpPr>
          <p:nvPr>
            <p:ph idx="1"/>
          </p:nvPr>
        </p:nvSpPr>
        <p:spPr/>
        <p:txBody>
          <a:bodyPr/>
          <a:lstStyle/>
          <a:p>
            <a:pPr lvl="0"/>
            <a:r>
              <a:rPr lang="en-US" dirty="0"/>
              <a:t>How could this situation have been prevented? </a:t>
            </a:r>
          </a:p>
          <a:p>
            <a:pPr lvl="0"/>
            <a:endParaRPr lang="en-US" dirty="0"/>
          </a:p>
          <a:p>
            <a:pPr lvl="0"/>
            <a:r>
              <a:rPr lang="en-US" dirty="0"/>
              <a:t>What do you think Ann should do when she discovers the lab result?</a:t>
            </a:r>
          </a:p>
          <a:p>
            <a:pPr lvl="0"/>
            <a:endParaRPr lang="en-US" dirty="0"/>
          </a:p>
          <a:p>
            <a:pPr lvl="0"/>
            <a:r>
              <a:rPr lang="en-US" dirty="0"/>
              <a:t>Do you think that something like this could happen in our organization? Why or why not?</a:t>
            </a:r>
          </a:p>
          <a:p>
            <a:endParaRPr lang="en-US" dirty="0"/>
          </a:p>
        </p:txBody>
      </p:sp>
    </p:spTree>
    <p:extLst>
      <p:ext uri="{BB962C8B-B14F-4D97-AF65-F5344CB8AC3E}">
        <p14:creationId xmlns:p14="http://schemas.microsoft.com/office/powerpoint/2010/main" val="32036514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6C55A-E6FE-4E2C-A6D0-23DDE780D4FF}"/>
              </a:ext>
            </a:extLst>
          </p:cNvPr>
          <p:cNvSpPr>
            <a:spLocks noGrp="1"/>
          </p:cNvSpPr>
          <p:nvPr>
            <p:ph type="title"/>
          </p:nvPr>
        </p:nvSpPr>
        <p:spPr>
          <a:xfrm>
            <a:off x="685800" y="2667000"/>
            <a:ext cx="7239000" cy="1143000"/>
          </a:xfrm>
        </p:spPr>
        <p:txBody>
          <a:bodyPr>
            <a:normAutofit fontScale="90000"/>
          </a:bodyPr>
          <a:lstStyle/>
          <a:p>
            <a:r>
              <a:rPr lang="en-US" dirty="0"/>
              <a:t>LATE ENTRIES OR ADDENDUMS TO PROGRESS NOTES</a:t>
            </a:r>
            <a:br>
              <a:rPr lang="en-US" dirty="0"/>
            </a:br>
            <a:endParaRPr lang="en-US" dirty="0"/>
          </a:p>
        </p:txBody>
      </p:sp>
      <p:sp>
        <p:nvSpPr>
          <p:cNvPr id="3" name="Content Placeholder 2">
            <a:extLst>
              <a:ext uri="{FF2B5EF4-FFF2-40B4-BE49-F238E27FC236}">
                <a16:creationId xmlns:a16="http://schemas.microsoft.com/office/drawing/2014/main" id="{7A9D4119-BC23-4C6F-8D29-6CE2C8D9378D}"/>
              </a:ext>
            </a:extLst>
          </p:cNvPr>
          <p:cNvSpPr>
            <a:spLocks noGrp="1"/>
          </p:cNvSpPr>
          <p:nvPr>
            <p:ph idx="1"/>
          </p:nvPr>
        </p:nvSpPr>
        <p:spPr>
          <a:xfrm>
            <a:off x="381000" y="1386840"/>
            <a:ext cx="7239000" cy="4846320"/>
          </a:xfrm>
        </p:spPr>
        <p:txBody>
          <a:bodyPr/>
          <a:lstStyle/>
          <a:p>
            <a:endParaRPr lang="en-US" dirty="0">
              <a:solidFill>
                <a:srgbClr val="FF0000"/>
              </a:solidFill>
            </a:endParaRPr>
          </a:p>
        </p:txBody>
      </p:sp>
    </p:spTree>
    <p:extLst>
      <p:ext uri="{BB962C8B-B14F-4D97-AF65-F5344CB8AC3E}">
        <p14:creationId xmlns:p14="http://schemas.microsoft.com/office/powerpoint/2010/main" val="342611790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FF1BC-7A52-44E4-BF2B-7A7166B24895}"/>
              </a:ext>
            </a:extLst>
          </p:cNvPr>
          <p:cNvSpPr>
            <a:spLocks noGrp="1"/>
          </p:cNvSpPr>
          <p:nvPr>
            <p:ph type="title"/>
          </p:nvPr>
        </p:nvSpPr>
        <p:spPr/>
        <p:txBody>
          <a:bodyPr>
            <a:normAutofit fontScale="90000"/>
          </a:bodyPr>
          <a:lstStyle/>
          <a:p>
            <a:r>
              <a:rPr lang="en-US" dirty="0"/>
              <a:t>Late entries cannot be avoided</a:t>
            </a:r>
          </a:p>
        </p:txBody>
      </p:sp>
      <p:sp>
        <p:nvSpPr>
          <p:cNvPr id="3" name="Content Placeholder 2">
            <a:extLst>
              <a:ext uri="{FF2B5EF4-FFF2-40B4-BE49-F238E27FC236}">
                <a16:creationId xmlns:a16="http://schemas.microsoft.com/office/drawing/2014/main" id="{A0932A5B-5F30-4978-9EA9-9085F72D5D5A}"/>
              </a:ext>
            </a:extLst>
          </p:cNvPr>
          <p:cNvSpPr>
            <a:spLocks noGrp="1"/>
          </p:cNvSpPr>
          <p:nvPr>
            <p:ph idx="1"/>
          </p:nvPr>
        </p:nvSpPr>
        <p:spPr/>
        <p:txBody>
          <a:bodyPr/>
          <a:lstStyle/>
          <a:p>
            <a:r>
              <a:rPr lang="en-US" dirty="0"/>
              <a:t>Any clinical provider documenting within the health record may need to enter a late entry. The organization should clearly define how this process occurs within their system. Tracking and trending within the electronic record will be dependent on the system; the organization should clearly understand this process.</a:t>
            </a:r>
          </a:p>
        </p:txBody>
      </p:sp>
    </p:spTree>
    <p:extLst>
      <p:ext uri="{BB962C8B-B14F-4D97-AF65-F5344CB8AC3E}">
        <p14:creationId xmlns:p14="http://schemas.microsoft.com/office/powerpoint/2010/main" val="16529193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05298-2224-46B5-80AE-50C30AB5FD2A}"/>
              </a:ext>
            </a:extLst>
          </p:cNvPr>
          <p:cNvSpPr>
            <a:spLocks noGrp="1"/>
          </p:cNvSpPr>
          <p:nvPr>
            <p:ph type="title"/>
          </p:nvPr>
        </p:nvSpPr>
        <p:spPr/>
        <p:txBody>
          <a:bodyPr/>
          <a:lstStyle/>
          <a:p>
            <a:r>
              <a:rPr lang="en-US" dirty="0"/>
              <a:t>Falsified Documentation </a:t>
            </a:r>
          </a:p>
        </p:txBody>
      </p:sp>
      <p:sp>
        <p:nvSpPr>
          <p:cNvPr id="3" name="Content Placeholder 2">
            <a:extLst>
              <a:ext uri="{FF2B5EF4-FFF2-40B4-BE49-F238E27FC236}">
                <a16:creationId xmlns:a16="http://schemas.microsoft.com/office/drawing/2014/main" id="{E92432FA-E5E8-4134-B3AC-E40607C8DABE}"/>
              </a:ext>
            </a:extLst>
          </p:cNvPr>
          <p:cNvSpPr>
            <a:spLocks noGrp="1"/>
          </p:cNvSpPr>
          <p:nvPr>
            <p:ph idx="1"/>
          </p:nvPr>
        </p:nvSpPr>
        <p:spPr/>
        <p:txBody>
          <a:bodyPr>
            <a:normAutofit fontScale="92500" lnSpcReduction="10000"/>
          </a:bodyPr>
          <a:lstStyle/>
          <a:p>
            <a:r>
              <a:rPr lang="en-US" dirty="0"/>
              <a:t>Providers are reminded that deliberate falsification of medical records is a felony offense. Examples of falsifying records include:</a:t>
            </a:r>
          </a:p>
          <a:p>
            <a:r>
              <a:rPr lang="en-US" dirty="0"/>
              <a:t> Creation of new records when records are   requested </a:t>
            </a:r>
          </a:p>
          <a:p>
            <a:r>
              <a:rPr lang="en-US" dirty="0"/>
              <a:t> </a:t>
            </a:r>
            <a:r>
              <a:rPr lang="en-US" b="1" dirty="0"/>
              <a:t>Back-dating</a:t>
            </a:r>
            <a:r>
              <a:rPr lang="en-US" dirty="0"/>
              <a:t> entries </a:t>
            </a:r>
          </a:p>
          <a:p>
            <a:r>
              <a:rPr lang="en-US" dirty="0"/>
              <a:t> </a:t>
            </a:r>
            <a:r>
              <a:rPr lang="en-US" b="1" dirty="0"/>
              <a:t>Post-dating</a:t>
            </a:r>
            <a:r>
              <a:rPr lang="en-US" dirty="0"/>
              <a:t> entries </a:t>
            </a:r>
          </a:p>
          <a:p>
            <a:r>
              <a:rPr lang="en-US" dirty="0"/>
              <a:t> </a:t>
            </a:r>
            <a:r>
              <a:rPr lang="en-US" b="1" dirty="0"/>
              <a:t>Pre-dating</a:t>
            </a:r>
            <a:r>
              <a:rPr lang="en-US" dirty="0"/>
              <a:t> entries </a:t>
            </a:r>
          </a:p>
          <a:p>
            <a:r>
              <a:rPr lang="en-US" dirty="0"/>
              <a:t> </a:t>
            </a:r>
            <a:r>
              <a:rPr lang="en-US" b="1" dirty="0"/>
              <a:t>Writing over, or  </a:t>
            </a:r>
          </a:p>
          <a:p>
            <a:r>
              <a:rPr lang="en-US" b="1" dirty="0"/>
              <a:t> Adding</a:t>
            </a:r>
            <a:r>
              <a:rPr lang="en-US" dirty="0"/>
              <a:t> to existing documentation (</a:t>
            </a:r>
            <a:r>
              <a:rPr lang="en-US" i="1" dirty="0"/>
              <a:t>except as described in late entries, addendums and corrections</a:t>
            </a:r>
            <a:r>
              <a:rPr lang="en-US" dirty="0"/>
              <a:t>)</a:t>
            </a:r>
          </a:p>
          <a:p>
            <a:endParaRPr lang="en-US" dirty="0"/>
          </a:p>
        </p:txBody>
      </p:sp>
    </p:spTree>
    <p:extLst>
      <p:ext uri="{BB962C8B-B14F-4D97-AF65-F5344CB8AC3E}">
        <p14:creationId xmlns:p14="http://schemas.microsoft.com/office/powerpoint/2010/main" val="319426621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D24C6-8EDE-4E40-8774-2A484AD48BB5}"/>
              </a:ext>
            </a:extLst>
          </p:cNvPr>
          <p:cNvSpPr>
            <a:spLocks noGrp="1"/>
          </p:cNvSpPr>
          <p:nvPr>
            <p:ph type="title"/>
          </p:nvPr>
        </p:nvSpPr>
        <p:spPr/>
        <p:txBody>
          <a:bodyPr/>
          <a:lstStyle/>
          <a:p>
            <a:r>
              <a:rPr lang="en-US" dirty="0"/>
              <a:t>Late entries</a:t>
            </a:r>
          </a:p>
        </p:txBody>
      </p:sp>
      <p:sp>
        <p:nvSpPr>
          <p:cNvPr id="3" name="Content Placeholder 2">
            <a:extLst>
              <a:ext uri="{FF2B5EF4-FFF2-40B4-BE49-F238E27FC236}">
                <a16:creationId xmlns:a16="http://schemas.microsoft.com/office/drawing/2014/main" id="{DCCFF8A5-4D1A-4E66-8A2C-F9B7B93FF023}"/>
              </a:ext>
            </a:extLst>
          </p:cNvPr>
          <p:cNvSpPr>
            <a:spLocks noGrp="1"/>
          </p:cNvSpPr>
          <p:nvPr>
            <p:ph idx="1"/>
          </p:nvPr>
        </p:nvSpPr>
        <p:spPr/>
        <p:txBody>
          <a:bodyPr/>
          <a:lstStyle/>
          <a:p>
            <a:pPr fontAlgn="base"/>
            <a:r>
              <a:rPr lang="en-US" dirty="0"/>
              <a:t>When making a late entry, document as soon as possible. There is no time limit for writing a late entry; however, the longer the time lapse, </a:t>
            </a:r>
            <a:r>
              <a:rPr lang="en-US" u="sng" dirty="0"/>
              <a:t>the less reliable the entry becomes</a:t>
            </a:r>
            <a:r>
              <a:rPr lang="en-US" dirty="0"/>
              <a:t>.</a:t>
            </a:r>
          </a:p>
          <a:p>
            <a:endParaRPr lang="en-US" dirty="0"/>
          </a:p>
        </p:txBody>
      </p:sp>
    </p:spTree>
    <p:extLst>
      <p:ext uri="{BB962C8B-B14F-4D97-AF65-F5344CB8AC3E}">
        <p14:creationId xmlns:p14="http://schemas.microsoft.com/office/powerpoint/2010/main" val="338591708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73B8B-FBD5-4E47-A7CC-192372C73AB1}"/>
              </a:ext>
            </a:extLst>
          </p:cNvPr>
          <p:cNvSpPr>
            <a:spLocks noGrp="1"/>
          </p:cNvSpPr>
          <p:nvPr>
            <p:ph type="title"/>
          </p:nvPr>
        </p:nvSpPr>
        <p:spPr/>
        <p:txBody>
          <a:bodyPr/>
          <a:lstStyle/>
          <a:p>
            <a:r>
              <a:rPr lang="en-US" dirty="0"/>
              <a:t>addendum</a:t>
            </a:r>
          </a:p>
        </p:txBody>
      </p:sp>
      <p:sp>
        <p:nvSpPr>
          <p:cNvPr id="3" name="Content Placeholder 2">
            <a:extLst>
              <a:ext uri="{FF2B5EF4-FFF2-40B4-BE49-F238E27FC236}">
                <a16:creationId xmlns:a16="http://schemas.microsoft.com/office/drawing/2014/main" id="{45C5BD5A-F7DF-4221-803F-A8E459859D93}"/>
              </a:ext>
            </a:extLst>
          </p:cNvPr>
          <p:cNvSpPr>
            <a:spLocks noGrp="1"/>
          </p:cNvSpPr>
          <p:nvPr>
            <p:ph idx="1"/>
          </p:nvPr>
        </p:nvSpPr>
        <p:spPr/>
        <p:txBody>
          <a:bodyPr/>
          <a:lstStyle/>
          <a:p>
            <a:pPr fontAlgn="base"/>
            <a:r>
              <a:rPr lang="en-US" dirty="0"/>
              <a:t>An addendum is another type of late entry that is used to provide additional information in conjunction with a previous entry.</a:t>
            </a:r>
          </a:p>
          <a:p>
            <a:pPr fontAlgn="base"/>
            <a:r>
              <a:rPr lang="en-US" dirty="0"/>
              <a:t>Document the date and time on which the addendum was made.</a:t>
            </a:r>
          </a:p>
          <a:p>
            <a:pPr fontAlgn="base"/>
            <a:r>
              <a:rPr lang="en-US" dirty="0"/>
              <a:t>Write “addendum” and state the reason for creating the addendum, referring back to the original entry.</a:t>
            </a:r>
          </a:p>
          <a:p>
            <a:pPr fontAlgn="base"/>
            <a:r>
              <a:rPr lang="en-US" dirty="0"/>
              <a:t>When writing an addendum, complete it as soon as possible after the original note.</a:t>
            </a:r>
          </a:p>
          <a:p>
            <a:endParaRPr lang="en-US" dirty="0"/>
          </a:p>
        </p:txBody>
      </p:sp>
    </p:spTree>
    <p:extLst>
      <p:ext uri="{BB962C8B-B14F-4D97-AF65-F5344CB8AC3E}">
        <p14:creationId xmlns:p14="http://schemas.microsoft.com/office/powerpoint/2010/main" val="28534716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C1C35-BBE0-408B-AF03-777DF18CDE08}"/>
              </a:ext>
            </a:extLst>
          </p:cNvPr>
          <p:cNvSpPr>
            <a:spLocks noGrp="1"/>
          </p:cNvSpPr>
          <p:nvPr>
            <p:ph type="title"/>
          </p:nvPr>
        </p:nvSpPr>
        <p:spPr/>
        <p:txBody>
          <a:bodyPr/>
          <a:lstStyle/>
          <a:p>
            <a:r>
              <a:rPr lang="en-US" dirty="0"/>
              <a:t>What is “late”</a:t>
            </a:r>
          </a:p>
        </p:txBody>
      </p:sp>
      <p:sp>
        <p:nvSpPr>
          <p:cNvPr id="3" name="Content Placeholder 2">
            <a:extLst>
              <a:ext uri="{FF2B5EF4-FFF2-40B4-BE49-F238E27FC236}">
                <a16:creationId xmlns:a16="http://schemas.microsoft.com/office/drawing/2014/main" id="{7D58D526-8C77-448C-AF63-C0D75FCBAE26}"/>
              </a:ext>
            </a:extLst>
          </p:cNvPr>
          <p:cNvSpPr>
            <a:spLocks noGrp="1"/>
          </p:cNvSpPr>
          <p:nvPr>
            <p:ph idx="1"/>
          </p:nvPr>
        </p:nvSpPr>
        <p:spPr/>
        <p:txBody>
          <a:bodyPr/>
          <a:lstStyle/>
          <a:p>
            <a:r>
              <a:rPr lang="en-US" dirty="0"/>
              <a:t>Medicare expects the documentation to be generated at the time of service or shortly thereafter. </a:t>
            </a:r>
          </a:p>
          <a:p>
            <a:r>
              <a:rPr lang="en-US" dirty="0"/>
              <a:t>Delayed entries within a reasonable time frame (24 to 48 hours) are acceptable for purposes of clarification, error correction, the addition of information not initially available, and if certain unusual circumstances prevented the generation of the note at the time of service.</a:t>
            </a:r>
          </a:p>
        </p:txBody>
      </p:sp>
    </p:spTree>
    <p:extLst>
      <p:ext uri="{BB962C8B-B14F-4D97-AF65-F5344CB8AC3E}">
        <p14:creationId xmlns:p14="http://schemas.microsoft.com/office/powerpoint/2010/main" val="11170654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1D0C6-57B8-47C4-8B4D-5A7076AC0DDF}"/>
              </a:ext>
            </a:extLst>
          </p:cNvPr>
          <p:cNvSpPr>
            <a:spLocks noGrp="1"/>
          </p:cNvSpPr>
          <p:nvPr>
            <p:ph type="title"/>
          </p:nvPr>
        </p:nvSpPr>
        <p:spPr/>
        <p:txBody>
          <a:bodyPr/>
          <a:lstStyle/>
          <a:p>
            <a:r>
              <a:rPr lang="en-US" dirty="0"/>
              <a:t>templates</a:t>
            </a:r>
          </a:p>
        </p:txBody>
      </p:sp>
      <p:sp>
        <p:nvSpPr>
          <p:cNvPr id="3" name="Content Placeholder 2">
            <a:extLst>
              <a:ext uri="{FF2B5EF4-FFF2-40B4-BE49-F238E27FC236}">
                <a16:creationId xmlns:a16="http://schemas.microsoft.com/office/drawing/2014/main" id="{F60011FA-7C63-41EC-B278-595928B7CDC8}"/>
              </a:ext>
            </a:extLst>
          </p:cNvPr>
          <p:cNvSpPr>
            <a:spLocks noGrp="1"/>
          </p:cNvSpPr>
          <p:nvPr>
            <p:ph idx="1"/>
          </p:nvPr>
        </p:nvSpPr>
        <p:spPr/>
        <p:txBody>
          <a:bodyPr/>
          <a:lstStyle/>
          <a:p>
            <a:r>
              <a:rPr lang="en-US" dirty="0"/>
              <a:t>Templates certainly are useful tools, but providers must use caution when applying “templated” language. Specifically, it may seem obvious, but providers must ensure that what is being represented in the medical record actually took place and is not something that the provider normally does but may not have done for that particular patient.</a:t>
            </a:r>
          </a:p>
        </p:txBody>
      </p:sp>
    </p:spTree>
    <p:extLst>
      <p:ext uri="{BB962C8B-B14F-4D97-AF65-F5344CB8AC3E}">
        <p14:creationId xmlns:p14="http://schemas.microsoft.com/office/powerpoint/2010/main" val="214795340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295AF-84E3-4340-ADDB-1A326C5CD909}"/>
              </a:ext>
            </a:extLst>
          </p:cNvPr>
          <p:cNvSpPr>
            <a:spLocks noGrp="1"/>
          </p:cNvSpPr>
          <p:nvPr>
            <p:ph type="title"/>
          </p:nvPr>
        </p:nvSpPr>
        <p:spPr>
          <a:xfrm>
            <a:off x="609600" y="2286000"/>
            <a:ext cx="7239000" cy="1219200"/>
          </a:xfrm>
        </p:spPr>
        <p:txBody>
          <a:bodyPr>
            <a:normAutofit/>
          </a:bodyPr>
          <a:lstStyle/>
          <a:p>
            <a:r>
              <a:rPr lang="en-US" dirty="0"/>
              <a:t>Compliance to policies and procedures</a:t>
            </a:r>
          </a:p>
        </p:txBody>
      </p:sp>
      <p:sp>
        <p:nvSpPr>
          <p:cNvPr id="3" name="Content Placeholder 2">
            <a:extLst>
              <a:ext uri="{FF2B5EF4-FFF2-40B4-BE49-F238E27FC236}">
                <a16:creationId xmlns:a16="http://schemas.microsoft.com/office/drawing/2014/main" id="{7E8F206A-C494-4838-975E-79C616EC6051}"/>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743437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A4C8D-AD16-4B11-91AA-28ABDAD78D9D}"/>
              </a:ext>
            </a:extLst>
          </p:cNvPr>
          <p:cNvSpPr>
            <a:spLocks noGrp="1"/>
          </p:cNvSpPr>
          <p:nvPr>
            <p:ph type="title"/>
          </p:nvPr>
        </p:nvSpPr>
        <p:spPr/>
        <p:txBody>
          <a:bodyPr/>
          <a:lstStyle/>
          <a:p>
            <a:r>
              <a:rPr lang="en-US" dirty="0">
                <a:solidFill>
                  <a:srgbClr val="FF0000"/>
                </a:solidFill>
              </a:rPr>
              <a:t>         </a:t>
            </a:r>
          </a:p>
        </p:txBody>
      </p:sp>
      <p:sp>
        <p:nvSpPr>
          <p:cNvPr id="3" name="Content Placeholder 2">
            <a:extLst>
              <a:ext uri="{FF2B5EF4-FFF2-40B4-BE49-F238E27FC236}">
                <a16:creationId xmlns:a16="http://schemas.microsoft.com/office/drawing/2014/main" id="{88DC3F6F-DD50-4F07-8C10-F667184D8B55}"/>
              </a:ext>
            </a:extLst>
          </p:cNvPr>
          <p:cNvSpPr>
            <a:spLocks noGrp="1"/>
          </p:cNvSpPr>
          <p:nvPr>
            <p:ph idx="1"/>
          </p:nvPr>
        </p:nvSpPr>
        <p:spPr/>
        <p:txBody>
          <a:bodyPr>
            <a:normAutofit/>
          </a:bodyPr>
          <a:lstStyle/>
          <a:p>
            <a:r>
              <a:rPr lang="en-US" sz="6600" dirty="0">
                <a:solidFill>
                  <a:srgbClr val="FF0000"/>
                </a:solidFill>
                <a:effectLst>
                  <a:outerShdw blurRad="38100" dist="38100" dir="2700000" algn="tl">
                    <a:srgbClr val="000000">
                      <a:alpha val="43137"/>
                    </a:srgbClr>
                  </a:outerShdw>
                </a:effectLst>
              </a:rPr>
              <a:t>DOCUMENTATION</a:t>
            </a:r>
            <a:endParaRPr lang="en-US" sz="6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9114430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EE16E-57AE-429B-ACF1-BCE2B2497174}"/>
              </a:ext>
            </a:extLst>
          </p:cNvPr>
          <p:cNvSpPr>
            <a:spLocks noGrp="1"/>
          </p:cNvSpPr>
          <p:nvPr>
            <p:ph type="title"/>
          </p:nvPr>
        </p:nvSpPr>
        <p:spPr/>
        <p:txBody>
          <a:bodyPr/>
          <a:lstStyle/>
          <a:p>
            <a:r>
              <a:rPr lang="en-US" dirty="0"/>
              <a:t>What is compliance?</a:t>
            </a:r>
          </a:p>
        </p:txBody>
      </p:sp>
      <p:sp>
        <p:nvSpPr>
          <p:cNvPr id="3" name="Content Placeholder 2">
            <a:extLst>
              <a:ext uri="{FF2B5EF4-FFF2-40B4-BE49-F238E27FC236}">
                <a16:creationId xmlns:a16="http://schemas.microsoft.com/office/drawing/2014/main" id="{68C878CC-D162-4916-89EA-B1D0F719B834}"/>
              </a:ext>
            </a:extLst>
          </p:cNvPr>
          <p:cNvSpPr>
            <a:spLocks noGrp="1"/>
          </p:cNvSpPr>
          <p:nvPr>
            <p:ph idx="1"/>
          </p:nvPr>
        </p:nvSpPr>
        <p:spPr/>
        <p:txBody>
          <a:bodyPr>
            <a:normAutofit/>
          </a:bodyPr>
          <a:lstStyle/>
          <a:p>
            <a:r>
              <a:rPr lang="en-US" dirty="0"/>
              <a:t>Healthcare compliance is the process of following rules, regulations, and laws that relate to healthcare practices.</a:t>
            </a:r>
          </a:p>
          <a:p>
            <a:r>
              <a:rPr lang="en-US" dirty="0"/>
              <a:t>Compliance in healthcare can cover a wide variety of practices and observe internal and external rules. But most healthcare compliance issues relate to </a:t>
            </a:r>
            <a:r>
              <a:rPr lang="en-US" b="1" dirty="0"/>
              <a:t>patient safety, the privacy of patient information, and billing practices.</a:t>
            </a:r>
          </a:p>
          <a:p>
            <a:endParaRPr lang="en-US" dirty="0"/>
          </a:p>
        </p:txBody>
      </p:sp>
    </p:spTree>
    <p:extLst>
      <p:ext uri="{BB962C8B-B14F-4D97-AF65-F5344CB8AC3E}">
        <p14:creationId xmlns:p14="http://schemas.microsoft.com/office/powerpoint/2010/main" val="178510899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98BC5-AD52-4D02-B07F-D6A1356838F6}"/>
              </a:ext>
            </a:extLst>
          </p:cNvPr>
          <p:cNvSpPr>
            <a:spLocks noGrp="1"/>
          </p:cNvSpPr>
          <p:nvPr>
            <p:ph type="title"/>
          </p:nvPr>
        </p:nvSpPr>
        <p:spPr/>
        <p:txBody>
          <a:bodyPr>
            <a:normAutofit/>
          </a:bodyPr>
          <a:lstStyle/>
          <a:p>
            <a:r>
              <a:rPr lang="en-US" dirty="0"/>
              <a:t>   Compliance is vital</a:t>
            </a:r>
          </a:p>
        </p:txBody>
      </p:sp>
      <p:sp>
        <p:nvSpPr>
          <p:cNvPr id="3" name="Content Placeholder 2">
            <a:extLst>
              <a:ext uri="{FF2B5EF4-FFF2-40B4-BE49-F238E27FC236}">
                <a16:creationId xmlns:a16="http://schemas.microsoft.com/office/drawing/2014/main" id="{5C5E4B09-6E43-403C-8AE0-70B2B9FBB0F6}"/>
              </a:ext>
            </a:extLst>
          </p:cNvPr>
          <p:cNvSpPr>
            <a:spLocks noGrp="1"/>
          </p:cNvSpPr>
          <p:nvPr>
            <p:ph idx="1"/>
          </p:nvPr>
        </p:nvSpPr>
        <p:spPr/>
        <p:txBody>
          <a:bodyPr/>
          <a:lstStyle/>
          <a:p>
            <a:r>
              <a:rPr lang="en-US" dirty="0"/>
              <a:t>Government rules and regulations require healthcare providers to have a compliance program in place. </a:t>
            </a:r>
          </a:p>
          <a:p>
            <a:r>
              <a:rPr lang="en-US" dirty="0"/>
              <a:t>An effective healthcare compliance program is important to help providers avoid costly penalties, fines or more. </a:t>
            </a:r>
          </a:p>
          <a:p>
            <a:r>
              <a:rPr lang="en-US" dirty="0"/>
              <a:t>Furthermore, it can help increase their staff communication, patient care and even improve morale.</a:t>
            </a:r>
          </a:p>
        </p:txBody>
      </p:sp>
    </p:spTree>
    <p:extLst>
      <p:ext uri="{BB962C8B-B14F-4D97-AF65-F5344CB8AC3E}">
        <p14:creationId xmlns:p14="http://schemas.microsoft.com/office/powerpoint/2010/main" val="286240636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t>Reporting of events</a:t>
            </a:r>
          </a:p>
        </p:txBody>
      </p:sp>
      <p:sp>
        <p:nvSpPr>
          <p:cNvPr id="3" name="Content Placeholder 2"/>
          <p:cNvSpPr>
            <a:spLocks noGrp="1"/>
          </p:cNvSpPr>
          <p:nvPr>
            <p:ph idx="1"/>
          </p:nvPr>
        </p:nvSpPr>
        <p:spPr/>
        <p:txBody>
          <a:bodyPr/>
          <a:lstStyle/>
          <a:p>
            <a:r>
              <a:rPr lang="en-US" dirty="0"/>
              <a:t>New Jersey's </a:t>
            </a:r>
            <a:r>
              <a:rPr lang="en-US" b="1" u="sng" dirty="0">
                <a:hlinkClick r:id="rId2"/>
              </a:rPr>
              <a:t>Patient Safety Act</a:t>
            </a:r>
            <a:r>
              <a:rPr lang="en-US" dirty="0"/>
              <a:t> was signed into law on April 27, 2004, became effective on October 24, 2004, and established a </a:t>
            </a:r>
            <a:r>
              <a:rPr lang="en-US" b="1" dirty="0"/>
              <a:t>mandatory adverse event reporting system </a:t>
            </a:r>
            <a:r>
              <a:rPr lang="en-US" dirty="0"/>
              <a:t>for most health care facilities licensed under the DHSS and for Psychiatric Hospitals licensed under the Department of Human Services.</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NJ patient safety act</a:t>
            </a:r>
          </a:p>
        </p:txBody>
      </p:sp>
      <p:sp>
        <p:nvSpPr>
          <p:cNvPr id="3" name="Content Placeholder 2"/>
          <p:cNvSpPr>
            <a:spLocks noGrp="1"/>
          </p:cNvSpPr>
          <p:nvPr>
            <p:ph idx="1"/>
          </p:nvPr>
        </p:nvSpPr>
        <p:spPr/>
        <p:txBody>
          <a:bodyPr>
            <a:normAutofit fontScale="92500" lnSpcReduction="20000"/>
          </a:bodyPr>
          <a:lstStyle/>
          <a:p>
            <a:r>
              <a:rPr lang="en-US" dirty="0"/>
              <a:t>To </a:t>
            </a:r>
            <a:r>
              <a:rPr lang="en-US" b="1" dirty="0"/>
              <a:t>encourage disclosure </a:t>
            </a:r>
            <a:r>
              <a:rPr lang="en-US" dirty="0"/>
              <a:t>of these events so that they can be analyzed and used for improvement, it is critical to create a </a:t>
            </a:r>
            <a:r>
              <a:rPr lang="en-US" b="1" dirty="0"/>
              <a:t>non-punitive</a:t>
            </a:r>
            <a:r>
              <a:rPr lang="en-US" dirty="0"/>
              <a:t> culture that focuses on improving processes rather than assigning blame. Health care facilities and professionals must be held accountable for serious preventable adverse events. Punitive environments are not particularly effective in promoting accountability and increasing patient safety, and may be a </a:t>
            </a:r>
            <a:r>
              <a:rPr lang="en-US" b="1" dirty="0"/>
              <a:t>deterrent</a:t>
            </a:r>
            <a:r>
              <a:rPr lang="en-US" dirty="0"/>
              <a:t> to the exchange of information required to reduce the opportunity for errors to occur in the complex systems of care delivery. </a:t>
            </a:r>
            <a:r>
              <a:rPr lang="en-US" b="1" dirty="0"/>
              <a:t>Fear of sanctions induces health care professionals and organizations to be silent </a:t>
            </a:r>
            <a:r>
              <a:rPr lang="en-US" dirty="0"/>
              <a:t>about adverse events, resulting in serious under-reporting.</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t>Disclosure of unanticipated outcomes</a:t>
            </a:r>
          </a:p>
        </p:txBody>
      </p:sp>
      <p:sp>
        <p:nvSpPr>
          <p:cNvPr id="3" name="Content Placeholder 2"/>
          <p:cNvSpPr>
            <a:spLocks noGrp="1"/>
          </p:cNvSpPr>
          <p:nvPr>
            <p:ph idx="1"/>
          </p:nvPr>
        </p:nvSpPr>
        <p:spPr/>
        <p:txBody>
          <a:bodyPr/>
          <a:lstStyle/>
          <a:p>
            <a:r>
              <a:rPr lang="en-US" sz="3200" u="sng" dirty="0"/>
              <a:t>Two major reasons </a:t>
            </a:r>
            <a:r>
              <a:rPr lang="en-US" sz="3200" dirty="0"/>
              <a:t>are cited in support of disclosure: </a:t>
            </a:r>
          </a:p>
          <a:p>
            <a:r>
              <a:rPr lang="en-US" dirty="0"/>
              <a:t>The </a:t>
            </a:r>
            <a:r>
              <a:rPr lang="en-US" b="1" dirty="0"/>
              <a:t>ethical</a:t>
            </a:r>
            <a:r>
              <a:rPr lang="en-US" dirty="0"/>
              <a:t> imperative to tell the truth </a:t>
            </a:r>
          </a:p>
          <a:p>
            <a:r>
              <a:rPr lang="en-US" dirty="0"/>
              <a:t>The need to develop </a:t>
            </a:r>
            <a:r>
              <a:rPr lang="en-US" b="1" dirty="0"/>
              <a:t>safer systems </a:t>
            </a:r>
            <a:r>
              <a:rPr lang="en-US" dirty="0"/>
              <a:t>of health care delivery. </a:t>
            </a:r>
          </a:p>
          <a:p>
            <a:endParaRPr lang="en-US" sz="2000" dirty="0"/>
          </a:p>
          <a:p>
            <a:r>
              <a:rPr lang="en-US" sz="2000" dirty="0"/>
              <a:t>Several institutions have reported a further benefit of open disclosure, namely, that the costs of litigation are reduced by </a:t>
            </a:r>
            <a:r>
              <a:rPr lang="en-US" sz="2000" b="1" dirty="0"/>
              <a:t>prompt disclosure and </a:t>
            </a:r>
            <a:r>
              <a:rPr lang="en-US" sz="2000" b="1" dirty="0">
                <a:solidFill>
                  <a:srgbClr val="C00000"/>
                </a:solidFill>
              </a:rPr>
              <a:t>apology </a:t>
            </a:r>
            <a:r>
              <a:rPr lang="en-US" sz="2000" dirty="0"/>
              <a:t>to patients for medical error. </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t>Staff members’ roles when involved in an ADVERSE event</a:t>
            </a:r>
          </a:p>
        </p:txBody>
      </p:sp>
      <p:sp>
        <p:nvSpPr>
          <p:cNvPr id="3" name="Content Placeholder 2"/>
          <p:cNvSpPr>
            <a:spLocks noGrp="1"/>
          </p:cNvSpPr>
          <p:nvPr>
            <p:ph idx="1"/>
          </p:nvPr>
        </p:nvSpPr>
        <p:spPr/>
        <p:txBody>
          <a:bodyPr/>
          <a:lstStyle/>
          <a:p>
            <a:r>
              <a:rPr lang="en-US" dirty="0"/>
              <a:t>Proper </a:t>
            </a:r>
            <a:r>
              <a:rPr lang="en-US" b="1" dirty="0"/>
              <a:t>Documentation</a:t>
            </a:r>
            <a:r>
              <a:rPr lang="en-US" dirty="0"/>
              <a:t>;</a:t>
            </a:r>
          </a:p>
          <a:p>
            <a:r>
              <a:rPr lang="en-US" dirty="0"/>
              <a:t>Full </a:t>
            </a:r>
            <a:r>
              <a:rPr lang="en-US" b="1" dirty="0"/>
              <a:t>reporting</a:t>
            </a:r>
            <a:r>
              <a:rPr lang="en-US" dirty="0"/>
              <a:t>;</a:t>
            </a:r>
          </a:p>
          <a:p>
            <a:r>
              <a:rPr lang="en-US" dirty="0"/>
              <a:t>Retention and </a:t>
            </a:r>
            <a:r>
              <a:rPr lang="en-US" b="1" dirty="0"/>
              <a:t>preservation</a:t>
            </a:r>
            <a:r>
              <a:rPr lang="en-US" dirty="0"/>
              <a:t> of records;</a:t>
            </a:r>
          </a:p>
          <a:p>
            <a:r>
              <a:rPr lang="en-US" dirty="0"/>
              <a:t>Availability for </a:t>
            </a:r>
            <a:r>
              <a:rPr lang="en-US" b="1" dirty="0"/>
              <a:t>follow-up</a:t>
            </a:r>
            <a:r>
              <a:rPr lang="en-US" dirty="0"/>
              <a:t>;</a:t>
            </a:r>
          </a:p>
          <a:p>
            <a:r>
              <a:rPr lang="en-US" b="1" dirty="0"/>
              <a:t>Confidentiality</a:t>
            </a:r>
            <a:r>
              <a:rPr lang="en-US" dirty="0"/>
              <a:t> and disclosure to individuals </a:t>
            </a:r>
            <a:r>
              <a:rPr lang="en-US" u="sng" dirty="0"/>
              <a:t>only with need to know</a:t>
            </a:r>
            <a:r>
              <a:rPr lang="en-US" dirty="0"/>
              <a:t>.</a:t>
            </a:r>
          </a:p>
          <a:p>
            <a:r>
              <a:rPr lang="en-US" sz="2400" dirty="0"/>
              <a:t>Regarding events that involve </a:t>
            </a:r>
            <a:r>
              <a:rPr lang="en-US" sz="2400" b="1" dirty="0"/>
              <a:t>more than one service,</a:t>
            </a:r>
            <a:r>
              <a:rPr lang="en-US" sz="2400" dirty="0"/>
              <a:t> know whom to report to and discuss the event with.</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77C89-0DC9-442C-84C0-10F11084361C}"/>
              </a:ext>
            </a:extLst>
          </p:cNvPr>
          <p:cNvSpPr>
            <a:spLocks noGrp="1"/>
          </p:cNvSpPr>
          <p:nvPr>
            <p:ph type="title"/>
          </p:nvPr>
        </p:nvSpPr>
        <p:spPr/>
        <p:txBody>
          <a:bodyPr>
            <a:normAutofit fontScale="90000"/>
          </a:bodyPr>
          <a:lstStyle/>
          <a:p>
            <a:r>
              <a:rPr lang="en-US" dirty="0"/>
              <a:t>Liability and risk management REGULATORY REPORTING SYSTEM</a:t>
            </a:r>
          </a:p>
        </p:txBody>
      </p:sp>
      <p:sp>
        <p:nvSpPr>
          <p:cNvPr id="3" name="Content Placeholder 2">
            <a:extLst>
              <a:ext uri="{FF2B5EF4-FFF2-40B4-BE49-F238E27FC236}">
                <a16:creationId xmlns:a16="http://schemas.microsoft.com/office/drawing/2014/main" id="{130F76DB-4BB8-4505-BF9C-4E856D635392}"/>
              </a:ext>
            </a:extLst>
          </p:cNvPr>
          <p:cNvSpPr>
            <a:spLocks noGrp="1"/>
          </p:cNvSpPr>
          <p:nvPr>
            <p:ph idx="1"/>
          </p:nvPr>
        </p:nvSpPr>
        <p:spPr/>
        <p:txBody>
          <a:bodyPr/>
          <a:lstStyle/>
          <a:p>
            <a:r>
              <a:rPr lang="en-US" dirty="0"/>
              <a:t>National Practitioners Data Bank</a:t>
            </a:r>
          </a:p>
          <a:p>
            <a:r>
              <a:rPr lang="en-US" dirty="0"/>
              <a:t>State Licensing Board</a:t>
            </a:r>
          </a:p>
          <a:p>
            <a:r>
              <a:rPr lang="en-US" dirty="0"/>
              <a:t>Clinical Privileges</a:t>
            </a:r>
          </a:p>
          <a:p>
            <a:r>
              <a:rPr lang="en-US" dirty="0"/>
              <a:t>Specialty Board Certifications</a:t>
            </a:r>
          </a:p>
          <a:p>
            <a:r>
              <a:rPr lang="en-US" dirty="0"/>
              <a:t>CDS/State of NJ Dispensing Privileges</a:t>
            </a:r>
          </a:p>
          <a:p>
            <a:r>
              <a:rPr lang="en-US" dirty="0"/>
              <a:t>Professional Society Membership</a:t>
            </a:r>
          </a:p>
          <a:p>
            <a:r>
              <a:rPr lang="en-US" dirty="0"/>
              <a:t>Third Party Payer Provider Status</a:t>
            </a:r>
          </a:p>
          <a:p>
            <a:endParaRPr lang="en-US" dirty="0"/>
          </a:p>
          <a:p>
            <a:endParaRPr lang="en-US" dirty="0"/>
          </a:p>
          <a:p>
            <a:endParaRPr lang="en-US" dirty="0"/>
          </a:p>
        </p:txBody>
      </p:sp>
    </p:spTree>
    <p:extLst>
      <p:ext uri="{BB962C8B-B14F-4D97-AF65-F5344CB8AC3E}">
        <p14:creationId xmlns:p14="http://schemas.microsoft.com/office/powerpoint/2010/main" val="5445062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Root cause analysis</a:t>
            </a:r>
          </a:p>
        </p:txBody>
      </p:sp>
      <p:sp>
        <p:nvSpPr>
          <p:cNvPr id="3" name="Content Placeholder 2"/>
          <p:cNvSpPr>
            <a:spLocks noGrp="1"/>
          </p:cNvSpPr>
          <p:nvPr>
            <p:ph idx="1"/>
          </p:nvPr>
        </p:nvSpPr>
        <p:spPr/>
        <p:txBody>
          <a:bodyPr>
            <a:normAutofit/>
          </a:bodyPr>
          <a:lstStyle/>
          <a:p>
            <a:r>
              <a:rPr lang="en-US" sz="3200" b="1" dirty="0">
                <a:effectLst>
                  <a:outerShdw blurRad="38100" dist="38100" dir="2700000" algn="tl">
                    <a:srgbClr val="000000">
                      <a:alpha val="43137"/>
                    </a:srgbClr>
                  </a:outerShdw>
                </a:effectLst>
              </a:rPr>
              <a:t>Root Cause Analysis </a:t>
            </a:r>
            <a:r>
              <a:rPr lang="en-US" sz="3200" dirty="0"/>
              <a:t>(RCA): – Is a process intended to help organizations delve deeper into processes (not people).</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Basics of a Root Cause </a:t>
            </a:r>
            <a:r>
              <a:rPr lang="en-US" dirty="0" err="1"/>
              <a:t>AnAlysis</a:t>
            </a:r>
            <a:endParaRPr lang="en-US" dirty="0"/>
          </a:p>
        </p:txBody>
      </p:sp>
      <p:sp>
        <p:nvSpPr>
          <p:cNvPr id="3" name="Content Placeholder 2"/>
          <p:cNvSpPr>
            <a:spLocks noGrp="1"/>
          </p:cNvSpPr>
          <p:nvPr>
            <p:ph idx="1"/>
          </p:nvPr>
        </p:nvSpPr>
        <p:spPr/>
        <p:txBody>
          <a:bodyPr>
            <a:normAutofit/>
          </a:bodyPr>
          <a:lstStyle/>
          <a:p>
            <a:r>
              <a:rPr lang="en-US" sz="1600" dirty="0"/>
              <a:t>What was the </a:t>
            </a:r>
            <a:r>
              <a:rPr lang="en-US" sz="1600" b="1" dirty="0"/>
              <a:t>intended</a:t>
            </a:r>
            <a:r>
              <a:rPr lang="en-US" sz="1600" dirty="0"/>
              <a:t> process flow?</a:t>
            </a:r>
          </a:p>
          <a:p>
            <a:r>
              <a:rPr lang="en-US" sz="1600" dirty="0"/>
              <a:t>Were there any steps in the process that </a:t>
            </a:r>
            <a:r>
              <a:rPr lang="en-US" sz="1600" b="1" dirty="0"/>
              <a:t>did not occur as intended</a:t>
            </a:r>
            <a:r>
              <a:rPr lang="en-US" sz="1600" dirty="0"/>
              <a:t>?</a:t>
            </a:r>
          </a:p>
          <a:p>
            <a:r>
              <a:rPr lang="en-US" sz="1600" dirty="0"/>
              <a:t>What </a:t>
            </a:r>
            <a:r>
              <a:rPr lang="en-US" sz="1600" b="1" dirty="0"/>
              <a:t>human factors </a:t>
            </a:r>
            <a:r>
              <a:rPr lang="en-US" sz="1600" dirty="0"/>
              <a:t>were relevant to the outcome?</a:t>
            </a:r>
          </a:p>
          <a:p>
            <a:r>
              <a:rPr lang="en-US" sz="1600" dirty="0"/>
              <a:t>Did </a:t>
            </a:r>
            <a:r>
              <a:rPr lang="en-US" sz="1600" b="1" dirty="0"/>
              <a:t>equipment performance </a:t>
            </a:r>
            <a:r>
              <a:rPr lang="en-US" sz="1600" dirty="0"/>
              <a:t>affect the outcome?</a:t>
            </a:r>
          </a:p>
          <a:p>
            <a:r>
              <a:rPr lang="en-US" sz="1600" dirty="0"/>
              <a:t>What </a:t>
            </a:r>
            <a:r>
              <a:rPr lang="en-US" sz="1600" b="1" dirty="0"/>
              <a:t>controllable environmental factors </a:t>
            </a:r>
            <a:r>
              <a:rPr lang="en-US" sz="1600" dirty="0"/>
              <a:t>affected the outcome?</a:t>
            </a:r>
          </a:p>
          <a:p>
            <a:r>
              <a:rPr lang="en-US" sz="1600" dirty="0"/>
              <a:t>What </a:t>
            </a:r>
            <a:r>
              <a:rPr lang="en-US" sz="1600" b="1" dirty="0"/>
              <a:t>uncontrollable external factors </a:t>
            </a:r>
            <a:r>
              <a:rPr lang="en-US" sz="1600" dirty="0"/>
              <a:t>influenced the outcome?</a:t>
            </a:r>
          </a:p>
          <a:p>
            <a:r>
              <a:rPr lang="en-US" sz="1600" dirty="0"/>
              <a:t>Were there </a:t>
            </a:r>
            <a:r>
              <a:rPr lang="en-US" sz="1600" b="1" dirty="0"/>
              <a:t>any other factors </a:t>
            </a:r>
            <a:r>
              <a:rPr lang="en-US" sz="1600" dirty="0"/>
              <a:t>that directly influenced this outcome?</a:t>
            </a:r>
          </a:p>
          <a:p>
            <a:r>
              <a:rPr lang="en-US" sz="1600" dirty="0"/>
              <a:t>What are the </a:t>
            </a:r>
            <a:r>
              <a:rPr lang="en-US" sz="1600" b="1" dirty="0"/>
              <a:t>other areas in the health care organization </a:t>
            </a:r>
            <a:r>
              <a:rPr lang="en-US" sz="1600" dirty="0"/>
              <a:t>where this could happen?</a:t>
            </a:r>
          </a:p>
          <a:p>
            <a:r>
              <a:rPr lang="en-US" sz="1600" dirty="0"/>
              <a:t>Was </a:t>
            </a:r>
            <a:r>
              <a:rPr lang="en-US" sz="1600" b="1" dirty="0"/>
              <a:t>staff properly qualified and currently competent </a:t>
            </a:r>
            <a:r>
              <a:rPr lang="en-US" sz="1600" dirty="0"/>
              <a:t>for their responsibilities?</a:t>
            </a:r>
          </a:p>
          <a:p>
            <a:r>
              <a:rPr lang="en-US" sz="1600" dirty="0"/>
              <a:t>How did </a:t>
            </a:r>
            <a:r>
              <a:rPr lang="en-US" sz="1600" b="1" dirty="0"/>
              <a:t>actual staffing level compare with ideal level</a:t>
            </a:r>
            <a:r>
              <a:rPr lang="en-US" sz="1600" dirty="0"/>
              <a:t>?</a:t>
            </a:r>
          </a:p>
          <a:p>
            <a:r>
              <a:rPr lang="en-US" sz="1600" dirty="0"/>
              <a:t>What is the </a:t>
            </a:r>
            <a:r>
              <a:rPr lang="en-US" sz="1600" b="1" dirty="0"/>
              <a:t>plan for dealing with staffing contingencies</a:t>
            </a:r>
            <a:r>
              <a:rPr lang="en-US" sz="1600" dirty="0"/>
              <a:t>?</a:t>
            </a:r>
          </a:p>
          <a:p>
            <a:r>
              <a:rPr lang="en-US" sz="1600" dirty="0"/>
              <a:t>Were such </a:t>
            </a:r>
            <a:r>
              <a:rPr lang="en-US" sz="1600" b="1" dirty="0"/>
              <a:t>contingencies a factor </a:t>
            </a:r>
            <a:r>
              <a:rPr lang="en-US" sz="1600" dirty="0"/>
              <a:t>in this event?</a:t>
            </a:r>
          </a:p>
          <a:p>
            <a:r>
              <a:rPr lang="en-US" sz="1600" dirty="0"/>
              <a:t>Did </a:t>
            </a:r>
            <a:r>
              <a:rPr lang="en-US" sz="1600" b="1" dirty="0"/>
              <a:t>staff performance </a:t>
            </a:r>
            <a:r>
              <a:rPr lang="en-US" sz="1600" dirty="0"/>
              <a:t>during the event meet expectations?</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a:t>How to handle a subpoena or summons </a:t>
            </a:r>
            <a:br>
              <a:rPr lang="en-US" sz="3000" dirty="0"/>
            </a:br>
            <a:r>
              <a:rPr lang="en-US" sz="3000" dirty="0"/>
              <a:t>when your name is on it</a:t>
            </a:r>
          </a:p>
        </p:txBody>
      </p:sp>
      <p:sp>
        <p:nvSpPr>
          <p:cNvPr id="3" name="Content Placeholder 2"/>
          <p:cNvSpPr>
            <a:spLocks noGrp="1"/>
          </p:cNvSpPr>
          <p:nvPr>
            <p:ph idx="1"/>
          </p:nvPr>
        </p:nvSpPr>
        <p:spPr/>
        <p:txBody>
          <a:bodyPr>
            <a:normAutofit/>
          </a:bodyPr>
          <a:lstStyle/>
          <a:p>
            <a:r>
              <a:rPr lang="en-US" sz="2400" b="1" i="1" dirty="0">
                <a:solidFill>
                  <a:srgbClr val="C00000"/>
                </a:solidFill>
              </a:rPr>
              <a:t>GET IT TO NISHIE PEREZ ASAP!</a:t>
            </a:r>
          </a:p>
          <a:p>
            <a:endParaRPr lang="en-US" sz="1400" dirty="0"/>
          </a:p>
          <a:p>
            <a:r>
              <a:rPr lang="en-US" sz="1800" b="1" dirty="0"/>
              <a:t>Physician-patient privilege and HIPAA Issues</a:t>
            </a:r>
          </a:p>
          <a:p>
            <a:r>
              <a:rPr lang="en-US" sz="1400" b="1" dirty="0"/>
              <a:t>Preservation of the physician-patient privilege and HIPAA should be the primary concern in any situation where outside parties are seeking information relating to a NHCAC patient.</a:t>
            </a:r>
          </a:p>
          <a:p>
            <a:r>
              <a:rPr lang="en-US" sz="1400" dirty="0"/>
              <a:t>Communications between a patient and physician for the purposes of evaluation, diagnosis, and treatment are privileged . </a:t>
            </a:r>
          </a:p>
          <a:p>
            <a:r>
              <a:rPr lang="en-US" sz="1400" dirty="0"/>
              <a:t>The improper disclosure of privileged information exposes the medical provider to a claim by the patient for damages (</a:t>
            </a:r>
            <a:r>
              <a:rPr lang="en-US" sz="1400" i="1" dirty="0"/>
              <a:t>This privilege, however, may be waived. The waiver may come from the patient or an authorized representative. This waiver can be express, by execution of an authorization , or implied, by filing a legal claim that is based, at least in part, on the patient's medical condition)</a:t>
            </a:r>
            <a:r>
              <a:rPr lang="en-US" sz="1400" dirty="0"/>
              <a:t>.</a:t>
            </a:r>
          </a:p>
          <a:p>
            <a:endParaRPr lang="en-US" sz="1400" dirty="0"/>
          </a:p>
          <a:p>
            <a:r>
              <a:rPr lang="en-US" sz="1400" dirty="0"/>
              <a:t>This implied waiver of the privilege is limited to matters that are relevant to the claim and is discussed in further detail below.</a:t>
            </a:r>
          </a:p>
          <a:p>
            <a:endParaRPr lang="en-US"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Documentation –The basics</a:t>
            </a:r>
            <a:endParaRPr lang="en-US" dirty="0"/>
          </a:p>
        </p:txBody>
      </p:sp>
      <p:sp>
        <p:nvSpPr>
          <p:cNvPr id="3" name="Content Placeholder 2"/>
          <p:cNvSpPr>
            <a:spLocks noGrp="1"/>
          </p:cNvSpPr>
          <p:nvPr>
            <p:ph idx="1"/>
          </p:nvPr>
        </p:nvSpPr>
        <p:spPr/>
        <p:txBody>
          <a:bodyPr/>
          <a:lstStyle/>
          <a:p>
            <a:r>
              <a:rPr lang="en-US" b="1" dirty="0"/>
              <a:t>Date, time, and sign </a:t>
            </a:r>
            <a:r>
              <a:rPr lang="en-US" dirty="0"/>
              <a:t>every entry</a:t>
            </a:r>
          </a:p>
          <a:p>
            <a:r>
              <a:rPr lang="en-US" b="1" dirty="0"/>
              <a:t>Make entries immediately </a:t>
            </a:r>
            <a:r>
              <a:rPr lang="en-US" dirty="0"/>
              <a:t>or soon after care is given</a:t>
            </a:r>
          </a:p>
          <a:p>
            <a:r>
              <a:rPr lang="en-US" dirty="0"/>
              <a:t>Be </a:t>
            </a:r>
            <a:r>
              <a:rPr lang="en-US" b="1" dirty="0"/>
              <a:t>thorough, accurate, and objective</a:t>
            </a:r>
          </a:p>
          <a:p>
            <a:r>
              <a:rPr lang="en-US" dirty="0"/>
              <a:t>Only used approved abbreviations</a:t>
            </a:r>
          </a:p>
          <a:p>
            <a:endParaRPr lang="en-US" dirty="0"/>
          </a:p>
        </p:txBody>
      </p:sp>
    </p:spTree>
    <p:extLst>
      <p:ext uri="{BB962C8B-B14F-4D97-AF65-F5344CB8AC3E}">
        <p14:creationId xmlns:p14="http://schemas.microsoft.com/office/powerpoint/2010/main" val="270483759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t>Protection of evidence </a:t>
            </a:r>
            <a:br>
              <a:rPr lang="en-US" sz="3000" dirty="0"/>
            </a:br>
            <a:r>
              <a:rPr lang="en-US" sz="2200" dirty="0"/>
              <a:t>(records, logs, medical equipment, film, staff schedules, training records, etc.)</a:t>
            </a:r>
          </a:p>
        </p:txBody>
      </p:sp>
      <p:sp>
        <p:nvSpPr>
          <p:cNvPr id="3" name="Content Placeholder 2"/>
          <p:cNvSpPr>
            <a:spLocks noGrp="1"/>
          </p:cNvSpPr>
          <p:nvPr>
            <p:ph idx="1"/>
          </p:nvPr>
        </p:nvSpPr>
        <p:spPr/>
        <p:txBody>
          <a:bodyPr/>
          <a:lstStyle/>
          <a:p>
            <a:r>
              <a:rPr lang="en-US" dirty="0"/>
              <a:t>It’s the LAW. All records and documentation relating to an adverse event must be preserved and protected </a:t>
            </a:r>
            <a:r>
              <a:rPr lang="en-US" u="sng" dirty="0">
                <a:effectLst>
                  <a:outerShdw blurRad="38100" dist="38100" dir="2700000" algn="tl">
                    <a:srgbClr val="000000">
                      <a:alpha val="43137"/>
                    </a:srgbClr>
                  </a:outerShdw>
                </a:effectLst>
              </a:rPr>
              <a:t>in its original form</a:t>
            </a:r>
            <a:r>
              <a:rPr lang="en-US" dirty="0"/>
              <a:t>. To do otherwise is a violation of law.</a:t>
            </a:r>
          </a:p>
          <a:p>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DD0F2-7503-4552-8DC7-DA6921E4091D}"/>
              </a:ext>
            </a:extLst>
          </p:cNvPr>
          <p:cNvSpPr>
            <a:spLocks noGrp="1"/>
          </p:cNvSpPr>
          <p:nvPr>
            <p:ph type="title"/>
          </p:nvPr>
        </p:nvSpPr>
        <p:spPr>
          <a:xfrm>
            <a:off x="838200" y="2514600"/>
            <a:ext cx="7239000" cy="1143000"/>
          </a:xfrm>
        </p:spPr>
        <p:txBody>
          <a:bodyPr>
            <a:noAutofit/>
          </a:bodyPr>
          <a:lstStyle/>
          <a:p>
            <a:r>
              <a:rPr lang="en-US" sz="4400" dirty="0">
                <a:solidFill>
                  <a:srgbClr val="C00000"/>
                </a:solidFill>
              </a:rPr>
              <a:t>Credentialing and privileging</a:t>
            </a:r>
          </a:p>
        </p:txBody>
      </p:sp>
    </p:spTree>
    <p:extLst>
      <p:ext uri="{BB962C8B-B14F-4D97-AF65-F5344CB8AC3E}">
        <p14:creationId xmlns:p14="http://schemas.microsoft.com/office/powerpoint/2010/main" val="118056889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F8287-A5DE-4806-BFD1-84177E11DAA3}"/>
              </a:ext>
            </a:extLst>
          </p:cNvPr>
          <p:cNvSpPr>
            <a:spLocks noGrp="1"/>
          </p:cNvSpPr>
          <p:nvPr>
            <p:ph type="title"/>
          </p:nvPr>
        </p:nvSpPr>
        <p:spPr/>
        <p:txBody>
          <a:bodyPr/>
          <a:lstStyle/>
          <a:p>
            <a:r>
              <a:rPr lang="en-US" dirty="0"/>
              <a:t>credentialing</a:t>
            </a:r>
          </a:p>
        </p:txBody>
      </p:sp>
      <p:sp>
        <p:nvSpPr>
          <p:cNvPr id="3" name="Content Placeholder 2">
            <a:extLst>
              <a:ext uri="{FF2B5EF4-FFF2-40B4-BE49-F238E27FC236}">
                <a16:creationId xmlns:a16="http://schemas.microsoft.com/office/drawing/2014/main" id="{888FE4A7-489D-4DAD-B89C-C463AE02EBD7}"/>
              </a:ext>
            </a:extLst>
          </p:cNvPr>
          <p:cNvSpPr>
            <a:spLocks noGrp="1"/>
          </p:cNvSpPr>
          <p:nvPr>
            <p:ph idx="1"/>
          </p:nvPr>
        </p:nvSpPr>
        <p:spPr/>
        <p:txBody>
          <a:bodyPr>
            <a:normAutofit/>
          </a:bodyPr>
          <a:lstStyle/>
          <a:p>
            <a:r>
              <a:rPr lang="en-US" dirty="0"/>
              <a:t>Credentialing is the process of assessing and confirming the license, certification, education, training, and other qualifications of a healthcare professional. It also includes verifying reference checks, claims history, and findings of professional review organizations. </a:t>
            </a:r>
          </a:p>
        </p:txBody>
      </p:sp>
    </p:spTree>
    <p:extLst>
      <p:ext uri="{BB962C8B-B14F-4D97-AF65-F5344CB8AC3E}">
        <p14:creationId xmlns:p14="http://schemas.microsoft.com/office/powerpoint/2010/main" val="331847560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6617B-1D46-4649-9B99-320579A12762}"/>
              </a:ext>
            </a:extLst>
          </p:cNvPr>
          <p:cNvSpPr>
            <a:spLocks noGrp="1"/>
          </p:cNvSpPr>
          <p:nvPr>
            <p:ph type="title"/>
          </p:nvPr>
        </p:nvSpPr>
        <p:spPr/>
        <p:txBody>
          <a:bodyPr/>
          <a:lstStyle/>
          <a:p>
            <a:r>
              <a:rPr lang="en-US" dirty="0"/>
              <a:t>privileging</a:t>
            </a:r>
          </a:p>
        </p:txBody>
      </p:sp>
      <p:sp>
        <p:nvSpPr>
          <p:cNvPr id="3" name="Content Placeholder 2">
            <a:extLst>
              <a:ext uri="{FF2B5EF4-FFF2-40B4-BE49-F238E27FC236}">
                <a16:creationId xmlns:a16="http://schemas.microsoft.com/office/drawing/2014/main" id="{A3FDE202-D699-4625-8D64-AE499002D5FE}"/>
              </a:ext>
            </a:extLst>
          </p:cNvPr>
          <p:cNvSpPr>
            <a:spLocks noGrp="1"/>
          </p:cNvSpPr>
          <p:nvPr>
            <p:ph idx="1"/>
          </p:nvPr>
        </p:nvSpPr>
        <p:spPr/>
        <p:txBody>
          <a:bodyPr/>
          <a:lstStyle/>
          <a:p>
            <a:r>
              <a:rPr lang="en-US" dirty="0"/>
              <a:t>Privileging is the process of authorizing a professional's specific scope and content of patient care services. Privileging involves an assessment of the professional's skills, competencies, and performance; it also includes verification of fitness for duty, immunizations, communicable disease status, and current clinical competence.</a:t>
            </a:r>
          </a:p>
          <a:p>
            <a:endParaRPr lang="en-US" dirty="0"/>
          </a:p>
        </p:txBody>
      </p:sp>
    </p:spTree>
    <p:extLst>
      <p:ext uri="{BB962C8B-B14F-4D97-AF65-F5344CB8AC3E}">
        <p14:creationId xmlns:p14="http://schemas.microsoft.com/office/powerpoint/2010/main" val="359065464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A47ED-9EFB-4CBD-A0B4-4AFFF7DD58C3}"/>
              </a:ext>
            </a:extLst>
          </p:cNvPr>
          <p:cNvSpPr>
            <a:spLocks noGrp="1"/>
          </p:cNvSpPr>
          <p:nvPr>
            <p:ph type="title"/>
          </p:nvPr>
        </p:nvSpPr>
        <p:spPr/>
        <p:txBody>
          <a:bodyPr/>
          <a:lstStyle/>
          <a:p>
            <a:r>
              <a:rPr lang="en-US" dirty="0"/>
              <a:t>Case study</a:t>
            </a:r>
          </a:p>
        </p:txBody>
      </p:sp>
      <p:sp>
        <p:nvSpPr>
          <p:cNvPr id="3" name="Content Placeholder 2">
            <a:extLst>
              <a:ext uri="{FF2B5EF4-FFF2-40B4-BE49-F238E27FC236}">
                <a16:creationId xmlns:a16="http://schemas.microsoft.com/office/drawing/2014/main" id="{230E86F7-B7D1-4E9E-9692-6FCAF4A7B650}"/>
              </a:ext>
            </a:extLst>
          </p:cNvPr>
          <p:cNvSpPr>
            <a:spLocks noGrp="1"/>
          </p:cNvSpPr>
          <p:nvPr>
            <p:ph idx="1"/>
          </p:nvPr>
        </p:nvSpPr>
        <p:spPr/>
        <p:txBody>
          <a:bodyPr>
            <a:normAutofit fontScale="92500"/>
          </a:bodyPr>
          <a:lstStyle/>
          <a:p>
            <a:r>
              <a:rPr lang="en-US" dirty="0"/>
              <a:t>Mitchell is a physician assistant with 30 years' experience in clinical practice, specializing in outpatient cardiology. He recently joined Upstate Health Center on a part-time basis as his "retirement job," changing his specialty to primary care in the process. Upstate Health Center's privileging policy states that providers who are recent graduates or changing specialties must be proctored for three months. Mitchell was not assigned a proctor because of low staffing levels—clinical leaders felt lucky to hire someone with his experience and did not feel that a proctor was necessary. </a:t>
            </a:r>
          </a:p>
          <a:p>
            <a:endParaRPr lang="en-US" dirty="0"/>
          </a:p>
        </p:txBody>
      </p:sp>
    </p:spTree>
    <p:extLst>
      <p:ext uri="{BB962C8B-B14F-4D97-AF65-F5344CB8AC3E}">
        <p14:creationId xmlns:p14="http://schemas.microsoft.com/office/powerpoint/2010/main" val="217666114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8459C-66AC-4BBE-A3C9-212321D696B5}"/>
              </a:ext>
            </a:extLst>
          </p:cNvPr>
          <p:cNvSpPr>
            <a:spLocks noGrp="1"/>
          </p:cNvSpPr>
          <p:nvPr>
            <p:ph type="title"/>
          </p:nvPr>
        </p:nvSpPr>
        <p:spPr/>
        <p:txBody>
          <a:bodyPr/>
          <a:lstStyle/>
          <a:p>
            <a:r>
              <a:rPr lang="en-US" dirty="0"/>
              <a:t>Case study</a:t>
            </a:r>
          </a:p>
        </p:txBody>
      </p:sp>
      <p:sp>
        <p:nvSpPr>
          <p:cNvPr id="3" name="Content Placeholder 2">
            <a:extLst>
              <a:ext uri="{FF2B5EF4-FFF2-40B4-BE49-F238E27FC236}">
                <a16:creationId xmlns:a16="http://schemas.microsoft.com/office/drawing/2014/main" id="{2E833D0F-6562-4EAF-86A2-64476EBE29BF}"/>
              </a:ext>
            </a:extLst>
          </p:cNvPr>
          <p:cNvSpPr>
            <a:spLocks noGrp="1"/>
          </p:cNvSpPr>
          <p:nvPr>
            <p:ph idx="1"/>
          </p:nvPr>
        </p:nvSpPr>
        <p:spPr/>
        <p:txBody>
          <a:bodyPr>
            <a:normAutofit fontScale="92500"/>
          </a:bodyPr>
          <a:lstStyle/>
          <a:p>
            <a:r>
              <a:rPr lang="en-US" dirty="0"/>
              <a:t>During his third week at the health center, Mitchell is assigned to see a patient who has diabetes and a sebaceous cyst in need of drainage. He has not performed an incision and drainage (I &amp; D) procedure for many years. He decides to perform a less invasive procedure using a needle instead, because he feels more comfortable with that approach. However, the less invasive approach is not effective in draining the cyst. The patient develops sepsis and has a complicated healing process; she complains about Upstate Health Center to anyone who will listen—including the state licensing board. </a:t>
            </a:r>
          </a:p>
          <a:p>
            <a:endParaRPr lang="en-US" dirty="0"/>
          </a:p>
        </p:txBody>
      </p:sp>
    </p:spTree>
    <p:extLst>
      <p:ext uri="{BB962C8B-B14F-4D97-AF65-F5344CB8AC3E}">
        <p14:creationId xmlns:p14="http://schemas.microsoft.com/office/powerpoint/2010/main" val="110999869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7F148-451D-43F9-8187-66DBA55173A0}"/>
              </a:ext>
            </a:extLst>
          </p:cNvPr>
          <p:cNvSpPr>
            <a:spLocks noGrp="1"/>
          </p:cNvSpPr>
          <p:nvPr>
            <p:ph type="title"/>
          </p:nvPr>
        </p:nvSpPr>
        <p:spPr/>
        <p:txBody>
          <a:bodyPr/>
          <a:lstStyle/>
          <a:p>
            <a:r>
              <a:rPr lang="en-US" dirty="0"/>
              <a:t>Questions for discussion</a:t>
            </a:r>
          </a:p>
        </p:txBody>
      </p:sp>
      <p:sp>
        <p:nvSpPr>
          <p:cNvPr id="3" name="Content Placeholder 2">
            <a:extLst>
              <a:ext uri="{FF2B5EF4-FFF2-40B4-BE49-F238E27FC236}">
                <a16:creationId xmlns:a16="http://schemas.microsoft.com/office/drawing/2014/main" id="{1037768F-5A23-4BFE-BFA9-E0E16DFE783F}"/>
              </a:ext>
            </a:extLst>
          </p:cNvPr>
          <p:cNvSpPr>
            <a:spLocks noGrp="1"/>
          </p:cNvSpPr>
          <p:nvPr>
            <p:ph idx="1"/>
          </p:nvPr>
        </p:nvSpPr>
        <p:spPr/>
        <p:txBody>
          <a:bodyPr/>
          <a:lstStyle/>
          <a:p>
            <a:pPr lvl="0"/>
            <a:r>
              <a:rPr lang="en-US" dirty="0"/>
              <a:t>Were there any "red flags" in this situation?</a:t>
            </a:r>
          </a:p>
          <a:p>
            <a:pPr lvl="0"/>
            <a:endParaRPr lang="en-US" dirty="0"/>
          </a:p>
          <a:p>
            <a:pPr lvl="0"/>
            <a:r>
              <a:rPr lang="en-US" dirty="0"/>
              <a:t>What should Mitchell have done when he realized that he was not comfortable performing the most appropriate procedure for the patient?</a:t>
            </a:r>
          </a:p>
          <a:p>
            <a:pPr lvl="0"/>
            <a:endParaRPr lang="en-US" dirty="0"/>
          </a:p>
          <a:p>
            <a:pPr lvl="0"/>
            <a:r>
              <a:rPr lang="en-US" dirty="0"/>
              <a:t>What might have changed if a proctor had been present during the procedure? </a:t>
            </a:r>
          </a:p>
          <a:p>
            <a:endParaRPr lang="en-US" dirty="0"/>
          </a:p>
        </p:txBody>
      </p:sp>
    </p:spTree>
    <p:extLst>
      <p:ext uri="{BB962C8B-B14F-4D97-AF65-F5344CB8AC3E}">
        <p14:creationId xmlns:p14="http://schemas.microsoft.com/office/powerpoint/2010/main" val="333090465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8FD26-9ACC-4E07-B788-AD90F6D395A5}"/>
              </a:ext>
            </a:extLst>
          </p:cNvPr>
          <p:cNvSpPr>
            <a:spLocks noGrp="1"/>
          </p:cNvSpPr>
          <p:nvPr>
            <p:ph type="title"/>
          </p:nvPr>
        </p:nvSpPr>
        <p:spPr>
          <a:xfrm>
            <a:off x="2895600" y="2362200"/>
            <a:ext cx="7239000" cy="1143000"/>
          </a:xfrm>
        </p:spPr>
        <p:txBody>
          <a:bodyPr>
            <a:normAutofit/>
          </a:bodyPr>
          <a:lstStyle/>
          <a:p>
            <a:r>
              <a:rPr lang="en-US" sz="7200" dirty="0" err="1">
                <a:solidFill>
                  <a:srgbClr val="C00000"/>
                </a:solidFill>
              </a:rPr>
              <a:t>hipAA</a:t>
            </a:r>
            <a:endParaRPr lang="en-US" sz="7200" dirty="0">
              <a:solidFill>
                <a:srgbClr val="C00000"/>
              </a:solidFill>
            </a:endParaRPr>
          </a:p>
        </p:txBody>
      </p:sp>
    </p:spTree>
    <p:extLst>
      <p:ext uri="{BB962C8B-B14F-4D97-AF65-F5344CB8AC3E}">
        <p14:creationId xmlns:p14="http://schemas.microsoft.com/office/powerpoint/2010/main" val="402821406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02AFA-8953-4248-AC11-E6AB17AB788D}"/>
              </a:ext>
            </a:extLst>
          </p:cNvPr>
          <p:cNvSpPr>
            <a:spLocks noGrp="1"/>
          </p:cNvSpPr>
          <p:nvPr>
            <p:ph type="title"/>
          </p:nvPr>
        </p:nvSpPr>
        <p:spPr/>
        <p:txBody>
          <a:bodyPr>
            <a:normAutofit fontScale="90000"/>
          </a:bodyPr>
          <a:lstStyle/>
          <a:p>
            <a:r>
              <a:rPr lang="en-US" dirty="0" err="1"/>
              <a:t>Hipaa</a:t>
            </a:r>
            <a:r>
              <a:rPr lang="en-US" dirty="0"/>
              <a:t> and confidentiality (</a:t>
            </a:r>
            <a:r>
              <a:rPr lang="en-US" dirty="0" err="1"/>
              <a:t>PrivaCy</a:t>
            </a:r>
            <a:r>
              <a:rPr lang="en-US" dirty="0"/>
              <a:t> Rule)</a:t>
            </a:r>
          </a:p>
        </p:txBody>
      </p:sp>
      <p:sp>
        <p:nvSpPr>
          <p:cNvPr id="3" name="Content Placeholder 2">
            <a:extLst>
              <a:ext uri="{FF2B5EF4-FFF2-40B4-BE49-F238E27FC236}">
                <a16:creationId xmlns:a16="http://schemas.microsoft.com/office/drawing/2014/main" id="{0A4234C2-5D9C-46A5-B948-4CD9A0F40BC2}"/>
              </a:ext>
            </a:extLst>
          </p:cNvPr>
          <p:cNvSpPr>
            <a:spLocks noGrp="1"/>
          </p:cNvSpPr>
          <p:nvPr>
            <p:ph idx="1"/>
          </p:nvPr>
        </p:nvSpPr>
        <p:spPr/>
        <p:txBody>
          <a:bodyPr/>
          <a:lstStyle/>
          <a:p>
            <a:r>
              <a:rPr lang="en-US" dirty="0"/>
              <a:t>Health care practitioners have a duty to take reasonable steps to keep personal medical information confidential consistent with the person's preferences. For example, doctor-patient medical discussions should generally occur in private and a patient might prefer that the doctor call their cell phone rather than home. Even well-meaning family members are not necessarily allowed to have information about a loved one's medical condition</a:t>
            </a:r>
          </a:p>
        </p:txBody>
      </p:sp>
    </p:spTree>
    <p:extLst>
      <p:ext uri="{BB962C8B-B14F-4D97-AF65-F5344CB8AC3E}">
        <p14:creationId xmlns:p14="http://schemas.microsoft.com/office/powerpoint/2010/main" val="180436708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6CC5E-5CB7-40E1-B85E-E92A46C57F0D}"/>
              </a:ext>
            </a:extLst>
          </p:cNvPr>
          <p:cNvSpPr>
            <a:spLocks noGrp="1"/>
          </p:cNvSpPr>
          <p:nvPr>
            <p:ph type="title"/>
          </p:nvPr>
        </p:nvSpPr>
        <p:spPr/>
        <p:txBody>
          <a:bodyPr/>
          <a:lstStyle/>
          <a:p>
            <a:r>
              <a:rPr lang="en-US" dirty="0"/>
              <a:t>HIPAA  (CONT’D)</a:t>
            </a:r>
          </a:p>
        </p:txBody>
      </p:sp>
      <p:sp>
        <p:nvSpPr>
          <p:cNvPr id="3" name="Content Placeholder 2">
            <a:extLst>
              <a:ext uri="{FF2B5EF4-FFF2-40B4-BE49-F238E27FC236}">
                <a16:creationId xmlns:a16="http://schemas.microsoft.com/office/drawing/2014/main" id="{C2A24F9D-5E19-4B2B-8128-DF2E921A522B}"/>
              </a:ext>
            </a:extLst>
          </p:cNvPr>
          <p:cNvSpPr>
            <a:spLocks noGrp="1"/>
          </p:cNvSpPr>
          <p:nvPr>
            <p:ph idx="1"/>
          </p:nvPr>
        </p:nvSpPr>
        <p:spPr/>
        <p:txBody>
          <a:bodyPr/>
          <a:lstStyle/>
          <a:p>
            <a:r>
              <a:rPr lang="en-US" dirty="0"/>
              <a:t>All people are entitled to confidentiality unless they give permission for disclosure. A federal law called the Health Insurance Portability and Accountability Act (HIPAA) applies to health care practitioners and its regulation, known as the </a:t>
            </a:r>
            <a:r>
              <a:rPr lang="en-US" b="1" dirty="0">
                <a:solidFill>
                  <a:srgbClr val="C00000"/>
                </a:solidFill>
                <a:effectLst>
                  <a:outerShdw blurRad="38100" dist="38100" dir="2700000" algn="tl">
                    <a:srgbClr val="000000">
                      <a:alpha val="43137"/>
                    </a:srgbClr>
                  </a:outerShdw>
                </a:effectLst>
              </a:rPr>
              <a:t>Privacy Rule</a:t>
            </a:r>
            <a:r>
              <a:rPr lang="en-US" dirty="0"/>
              <a:t>, sets detailed rules regarding privacy, access, and disclosure of information. For example, HIPAA specifies the following:</a:t>
            </a:r>
          </a:p>
        </p:txBody>
      </p:sp>
    </p:spTree>
    <p:extLst>
      <p:ext uri="{BB962C8B-B14F-4D97-AF65-F5344CB8AC3E}">
        <p14:creationId xmlns:p14="http://schemas.microsoft.com/office/powerpoint/2010/main" val="2735906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t>Documentation</a:t>
            </a:r>
            <a:br>
              <a:rPr lang="en-US" sz="3000" dirty="0"/>
            </a:br>
            <a:endParaRPr lang="en-US" sz="2200" dirty="0"/>
          </a:p>
        </p:txBody>
      </p:sp>
      <p:sp>
        <p:nvSpPr>
          <p:cNvPr id="3" name="Content Placeholder 2"/>
          <p:cNvSpPr>
            <a:spLocks noGrp="1"/>
          </p:cNvSpPr>
          <p:nvPr>
            <p:ph idx="1"/>
          </p:nvPr>
        </p:nvSpPr>
        <p:spPr/>
        <p:txBody>
          <a:bodyPr>
            <a:normAutofit/>
          </a:bodyPr>
          <a:lstStyle/>
          <a:p>
            <a:pPr algn="ctr"/>
            <a:r>
              <a:rPr lang="en-US" sz="3600" dirty="0"/>
              <a:t>“</a:t>
            </a:r>
            <a:r>
              <a:rPr lang="en-US" sz="3600" i="1" dirty="0"/>
              <a:t>If it’s not documented in the medical record then it didn’t happen.”</a:t>
            </a:r>
          </a:p>
          <a:p>
            <a:endParaRPr lang="en-US" dirty="0"/>
          </a:p>
          <a:p>
            <a:r>
              <a:rPr lang="en-US" sz="2000" dirty="0"/>
              <a:t>Risk Management does not necessarily advocate to write more, but rather to record the facts and findings regarding patient care </a:t>
            </a:r>
            <a:r>
              <a:rPr lang="en-US" sz="2000" b="1" dirty="0"/>
              <a:t>so that the record reads like a book</a:t>
            </a:r>
            <a:r>
              <a:rPr lang="en-US" sz="2000" dirty="0"/>
              <a:t>. </a:t>
            </a:r>
          </a:p>
        </p:txBody>
      </p:sp>
    </p:spTree>
    <p:extLst>
      <p:ext uri="{BB962C8B-B14F-4D97-AF65-F5344CB8AC3E}">
        <p14:creationId xmlns:p14="http://schemas.microsoft.com/office/powerpoint/2010/main" val="96738167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BD33D-FFC1-4104-B0F8-41F08193EBD2}"/>
              </a:ext>
            </a:extLst>
          </p:cNvPr>
          <p:cNvSpPr>
            <a:spLocks noGrp="1"/>
          </p:cNvSpPr>
          <p:nvPr>
            <p:ph type="title"/>
          </p:nvPr>
        </p:nvSpPr>
        <p:spPr/>
        <p:txBody>
          <a:bodyPr/>
          <a:lstStyle/>
          <a:p>
            <a:r>
              <a:rPr lang="en-US" dirty="0"/>
              <a:t>HIPAA (</a:t>
            </a:r>
            <a:r>
              <a:rPr lang="en-US" dirty="0" err="1"/>
              <a:t>Cont’D</a:t>
            </a:r>
            <a:r>
              <a:rPr lang="en-US" dirty="0"/>
              <a:t>)</a:t>
            </a:r>
          </a:p>
        </p:txBody>
      </p:sp>
      <p:sp>
        <p:nvSpPr>
          <p:cNvPr id="3" name="Content Placeholder 2">
            <a:extLst>
              <a:ext uri="{FF2B5EF4-FFF2-40B4-BE49-F238E27FC236}">
                <a16:creationId xmlns:a16="http://schemas.microsoft.com/office/drawing/2014/main" id="{F0F63D15-D7AF-47AD-A99B-C7977CD78CA9}"/>
              </a:ext>
            </a:extLst>
          </p:cNvPr>
          <p:cNvSpPr>
            <a:spLocks noGrp="1"/>
          </p:cNvSpPr>
          <p:nvPr>
            <p:ph idx="1"/>
          </p:nvPr>
        </p:nvSpPr>
        <p:spPr/>
        <p:txBody>
          <a:bodyPr/>
          <a:lstStyle/>
          <a:p>
            <a:r>
              <a:rPr lang="en-US" dirty="0"/>
              <a:t>People should normally be able to see and obtain copies of their medical records and request corrections if they find mistakes.</a:t>
            </a:r>
          </a:p>
          <a:p>
            <a:r>
              <a:rPr lang="en-US" dirty="0"/>
              <a:t>Anyone legally authorized to make health care decisions for a person lacking such capacity has the same right of access to the person's personal medical information.</a:t>
            </a:r>
          </a:p>
          <a:p>
            <a:r>
              <a:rPr lang="en-US" dirty="0"/>
              <a:t>Health care practitioners should routinely disclose their practices regarding privacy of personal medical information.</a:t>
            </a:r>
          </a:p>
          <a:p>
            <a:endParaRPr lang="en-US" dirty="0"/>
          </a:p>
        </p:txBody>
      </p:sp>
    </p:spTree>
    <p:extLst>
      <p:ext uri="{BB962C8B-B14F-4D97-AF65-F5344CB8AC3E}">
        <p14:creationId xmlns:p14="http://schemas.microsoft.com/office/powerpoint/2010/main" val="114095125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78E26-FA9C-41C7-A3D6-112CDD039831}"/>
              </a:ext>
            </a:extLst>
          </p:cNvPr>
          <p:cNvSpPr>
            <a:spLocks noGrp="1"/>
          </p:cNvSpPr>
          <p:nvPr>
            <p:ph type="title"/>
          </p:nvPr>
        </p:nvSpPr>
        <p:spPr/>
        <p:txBody>
          <a:bodyPr/>
          <a:lstStyle/>
          <a:p>
            <a:r>
              <a:rPr lang="en-US" dirty="0"/>
              <a:t>HIPAA (</a:t>
            </a:r>
            <a:r>
              <a:rPr lang="en-US" dirty="0" err="1"/>
              <a:t>CONT’d</a:t>
            </a:r>
            <a:r>
              <a:rPr lang="en-US" dirty="0"/>
              <a:t>)</a:t>
            </a:r>
          </a:p>
        </p:txBody>
      </p:sp>
      <p:sp>
        <p:nvSpPr>
          <p:cNvPr id="3" name="Content Placeholder 2">
            <a:extLst>
              <a:ext uri="{FF2B5EF4-FFF2-40B4-BE49-F238E27FC236}">
                <a16:creationId xmlns:a16="http://schemas.microsoft.com/office/drawing/2014/main" id="{8F544884-D100-414A-A937-1630BC835D0A}"/>
              </a:ext>
            </a:extLst>
          </p:cNvPr>
          <p:cNvSpPr>
            <a:spLocks noGrp="1"/>
          </p:cNvSpPr>
          <p:nvPr>
            <p:ph idx="1"/>
          </p:nvPr>
        </p:nvSpPr>
        <p:spPr/>
        <p:txBody>
          <a:bodyPr/>
          <a:lstStyle/>
          <a:p>
            <a:r>
              <a:rPr lang="en-US" dirty="0"/>
              <a:t>Health care practitioners may share the person’s medical information, but only among themselves and only as much as is necessary to provide medical care.</a:t>
            </a:r>
          </a:p>
          <a:p>
            <a:r>
              <a:rPr lang="en-US" dirty="0"/>
              <a:t>Personal medical information may not be disclosed for marketing purposes.</a:t>
            </a:r>
          </a:p>
          <a:p>
            <a:r>
              <a:rPr lang="en-US" dirty="0"/>
              <a:t>Health care practitioners should take reasonable precautions to ensure that their communications with the person are confidential.</a:t>
            </a:r>
          </a:p>
          <a:p>
            <a:endParaRPr lang="en-US" dirty="0"/>
          </a:p>
        </p:txBody>
      </p:sp>
    </p:spTree>
    <p:extLst>
      <p:ext uri="{BB962C8B-B14F-4D97-AF65-F5344CB8AC3E}">
        <p14:creationId xmlns:p14="http://schemas.microsoft.com/office/powerpoint/2010/main" val="265521479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5E827-3684-424E-BEBD-CF966FC33233}"/>
              </a:ext>
            </a:extLst>
          </p:cNvPr>
          <p:cNvSpPr>
            <a:spLocks noGrp="1"/>
          </p:cNvSpPr>
          <p:nvPr>
            <p:ph type="title"/>
          </p:nvPr>
        </p:nvSpPr>
        <p:spPr/>
        <p:txBody>
          <a:bodyPr/>
          <a:lstStyle/>
          <a:p>
            <a:r>
              <a:rPr lang="en-US" dirty="0"/>
              <a:t>REQUIRED REPORTING</a:t>
            </a:r>
          </a:p>
        </p:txBody>
      </p:sp>
      <p:sp>
        <p:nvSpPr>
          <p:cNvPr id="3" name="Content Placeholder 2">
            <a:extLst>
              <a:ext uri="{FF2B5EF4-FFF2-40B4-BE49-F238E27FC236}">
                <a16:creationId xmlns:a16="http://schemas.microsoft.com/office/drawing/2014/main" id="{68C93145-2D73-4A35-9D04-2E4EDEB9B634}"/>
              </a:ext>
            </a:extLst>
          </p:cNvPr>
          <p:cNvSpPr>
            <a:spLocks noGrp="1"/>
          </p:cNvSpPr>
          <p:nvPr>
            <p:ph idx="1"/>
          </p:nvPr>
        </p:nvSpPr>
        <p:spPr/>
        <p:txBody>
          <a:bodyPr>
            <a:normAutofit/>
          </a:bodyPr>
          <a:lstStyle/>
          <a:p>
            <a:r>
              <a:rPr lang="en-US" dirty="0"/>
              <a:t>Health care practitioners are sometimes required by law to disclose certain information, usually because the condition may present a danger to others. For example, certain infectious diseases, such as human immunodeficiency virus (HIV) infection, syphilis, and tuberculosis, must be reported to state or local public health agencies. </a:t>
            </a:r>
          </a:p>
        </p:txBody>
      </p:sp>
    </p:spTree>
    <p:extLst>
      <p:ext uri="{BB962C8B-B14F-4D97-AF65-F5344CB8AC3E}">
        <p14:creationId xmlns:p14="http://schemas.microsoft.com/office/powerpoint/2010/main" val="387869902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0CA56-FA9E-4440-80EB-DDBF963E9DEC}"/>
              </a:ext>
            </a:extLst>
          </p:cNvPr>
          <p:cNvSpPr>
            <a:spLocks noGrp="1"/>
          </p:cNvSpPr>
          <p:nvPr>
            <p:ph type="title"/>
          </p:nvPr>
        </p:nvSpPr>
        <p:spPr/>
        <p:txBody>
          <a:bodyPr/>
          <a:lstStyle/>
          <a:p>
            <a:r>
              <a:rPr lang="en-US" dirty="0"/>
              <a:t>REQUIRED REPORTING</a:t>
            </a:r>
          </a:p>
        </p:txBody>
      </p:sp>
      <p:sp>
        <p:nvSpPr>
          <p:cNvPr id="3" name="Content Placeholder 2">
            <a:extLst>
              <a:ext uri="{FF2B5EF4-FFF2-40B4-BE49-F238E27FC236}">
                <a16:creationId xmlns:a16="http://schemas.microsoft.com/office/drawing/2014/main" id="{66082DAC-1597-4EDF-A3F9-B0B1B2631EAA}"/>
              </a:ext>
            </a:extLst>
          </p:cNvPr>
          <p:cNvSpPr>
            <a:spLocks noGrp="1"/>
          </p:cNvSpPr>
          <p:nvPr>
            <p:ph idx="1"/>
          </p:nvPr>
        </p:nvSpPr>
        <p:spPr/>
        <p:txBody>
          <a:bodyPr/>
          <a:lstStyle/>
          <a:p>
            <a:r>
              <a:rPr lang="en-US" dirty="0"/>
              <a:t>Health care practitioners who notice medical signs of child, adult, or elder mistreatment, abuse, or neglect normally must report such information to protective services. Conditions that might seriously impair a person’s ability to drive, such as dementia or recent seizures, must be reported to the Department of Motor Vehicles in some states.</a:t>
            </a:r>
          </a:p>
        </p:txBody>
      </p:sp>
    </p:spTree>
    <p:extLst>
      <p:ext uri="{BB962C8B-B14F-4D97-AF65-F5344CB8AC3E}">
        <p14:creationId xmlns:p14="http://schemas.microsoft.com/office/powerpoint/2010/main" val="103806485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6C2A6-05F6-44B1-BA80-D0316568AA8A}"/>
              </a:ext>
            </a:extLst>
          </p:cNvPr>
          <p:cNvSpPr>
            <a:spLocks noGrp="1"/>
          </p:cNvSpPr>
          <p:nvPr>
            <p:ph type="title"/>
          </p:nvPr>
        </p:nvSpPr>
        <p:spPr/>
        <p:txBody>
          <a:bodyPr/>
          <a:lstStyle/>
          <a:p>
            <a:r>
              <a:rPr lang="en-US" dirty="0"/>
              <a:t>Social Media issues</a:t>
            </a:r>
          </a:p>
        </p:txBody>
      </p:sp>
      <p:sp>
        <p:nvSpPr>
          <p:cNvPr id="3" name="Content Placeholder 2">
            <a:extLst>
              <a:ext uri="{FF2B5EF4-FFF2-40B4-BE49-F238E27FC236}">
                <a16:creationId xmlns:a16="http://schemas.microsoft.com/office/drawing/2014/main" id="{7B5C06B9-09D6-4841-A802-A3E5644068D2}"/>
              </a:ext>
            </a:extLst>
          </p:cNvPr>
          <p:cNvSpPr>
            <a:spLocks noGrp="1"/>
          </p:cNvSpPr>
          <p:nvPr>
            <p:ph idx="1"/>
          </p:nvPr>
        </p:nvSpPr>
        <p:spPr/>
        <p:txBody>
          <a:bodyPr/>
          <a:lstStyle/>
          <a:p>
            <a:r>
              <a:rPr lang="en-US" dirty="0"/>
              <a:t>Many lawsuits and regulatory adverse actions come from health care practitioners careless use of social media. Be sure never to </a:t>
            </a:r>
            <a:r>
              <a:rPr lang="en-US"/>
              <a:t>use names</a:t>
            </a:r>
            <a:r>
              <a:rPr lang="en-US" dirty="0"/>
              <a:t>, photos, images or other identifying data relating to a patient. </a:t>
            </a:r>
          </a:p>
        </p:txBody>
      </p:sp>
    </p:spTree>
    <p:extLst>
      <p:ext uri="{BB962C8B-B14F-4D97-AF65-F5344CB8AC3E}">
        <p14:creationId xmlns:p14="http://schemas.microsoft.com/office/powerpoint/2010/main" val="3657405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Documentation</a:t>
            </a:r>
            <a:br>
              <a:rPr lang="en-US" dirty="0"/>
            </a:br>
            <a:r>
              <a:rPr lang="en-US" dirty="0"/>
              <a:t>		</a:t>
            </a:r>
            <a:r>
              <a:rPr lang="en-US" sz="3100" dirty="0"/>
              <a:t>Be objective</a:t>
            </a:r>
          </a:p>
        </p:txBody>
      </p:sp>
      <p:sp>
        <p:nvSpPr>
          <p:cNvPr id="3" name="Content Placeholder 2"/>
          <p:cNvSpPr>
            <a:spLocks noGrp="1"/>
          </p:cNvSpPr>
          <p:nvPr>
            <p:ph idx="1"/>
          </p:nvPr>
        </p:nvSpPr>
        <p:spPr/>
        <p:txBody>
          <a:bodyPr/>
          <a:lstStyle/>
          <a:p>
            <a:r>
              <a:rPr lang="en-US" sz="2800" dirty="0"/>
              <a:t>The patient’s chart is about continuum of care. </a:t>
            </a:r>
          </a:p>
          <a:p>
            <a:r>
              <a:rPr lang="en-US" sz="2800" dirty="0"/>
              <a:t>If a record is </a:t>
            </a:r>
            <a:r>
              <a:rPr lang="en-US" sz="2800" b="1" dirty="0"/>
              <a:t>well documented </a:t>
            </a:r>
            <a:r>
              <a:rPr lang="en-US" sz="2800" dirty="0"/>
              <a:t>to facilitate care then there is no worry that the record will be a liability if there ever should be a claim. </a:t>
            </a:r>
          </a:p>
          <a:p>
            <a:endParaRPr lang="en-US" sz="2800" dirty="0"/>
          </a:p>
          <a:p>
            <a:r>
              <a:rPr lang="en-US" sz="2400" i="1" u="sng" dirty="0"/>
              <a:t>“Defensive” documentation should not drive how a chart is generated</a:t>
            </a:r>
            <a:r>
              <a:rPr lang="en-US" sz="2400" i="1" dirty="0"/>
              <a:t>. </a:t>
            </a:r>
          </a:p>
          <a:p>
            <a:endParaRPr lang="en-US" dirty="0"/>
          </a:p>
        </p:txBody>
      </p:sp>
    </p:spTree>
    <p:extLst>
      <p:ext uri="{BB962C8B-B14F-4D97-AF65-F5344CB8AC3E}">
        <p14:creationId xmlns:p14="http://schemas.microsoft.com/office/powerpoint/2010/main" val="22058584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5124</TotalTime>
  <Words>5046</Words>
  <Application>Microsoft Office PowerPoint</Application>
  <PresentationFormat>On-screen Show (4:3)</PresentationFormat>
  <Paragraphs>345</Paragraphs>
  <Slides>84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84</vt:i4>
      </vt:variant>
    </vt:vector>
  </HeadingPairs>
  <TitlesOfParts>
    <vt:vector size="91" baseType="lpstr">
      <vt:lpstr>Book Antiqua</vt:lpstr>
      <vt:lpstr>Plantagenet Cherokee</vt:lpstr>
      <vt:lpstr>Segoe UI Light</vt:lpstr>
      <vt:lpstr>Trebuchet MS</vt:lpstr>
      <vt:lpstr>Wingdings</vt:lpstr>
      <vt:lpstr>Wingdings 2</vt:lpstr>
      <vt:lpstr>Opulent</vt:lpstr>
      <vt:lpstr>Risk Management Training for NHCAC </vt:lpstr>
      <vt:lpstr>Not legal advice</vt:lpstr>
      <vt:lpstr>Subject Areas</vt:lpstr>
      <vt:lpstr>NHCAC’s Mission, Vision, and Goals</vt:lpstr>
      <vt:lpstr>FQHC and HRSA</vt:lpstr>
      <vt:lpstr>         </vt:lpstr>
      <vt:lpstr>Documentation –The basics</vt:lpstr>
      <vt:lpstr>Documentation </vt:lpstr>
      <vt:lpstr>Documentation   Be objective</vt:lpstr>
      <vt:lpstr>documentation</vt:lpstr>
      <vt:lpstr>Documentation remember:</vt:lpstr>
      <vt:lpstr>Medical scribes</vt:lpstr>
      <vt:lpstr>Medical scribes</vt:lpstr>
      <vt:lpstr>The general duties of a scribe</vt:lpstr>
      <vt:lpstr>Duel Roles as Scribes and Clinical Assistants</vt:lpstr>
      <vt:lpstr>Duel Roles as Scribes and Clinical Assistants</vt:lpstr>
      <vt:lpstr>Mid-level providers</vt:lpstr>
      <vt:lpstr>Delegation of selected nursing tasks (NJAC 13:37-6.2)</vt:lpstr>
      <vt:lpstr>Delegation of selected nursing tasks (NJAC 13:37-6.2)</vt:lpstr>
      <vt:lpstr>PowerPoint Presentation</vt:lpstr>
      <vt:lpstr>Communication among Providers, Staff, and Community Partners</vt:lpstr>
      <vt:lpstr>Largest source of adverse actions</vt:lpstr>
      <vt:lpstr>Case study</vt:lpstr>
      <vt:lpstr>Case study</vt:lpstr>
      <vt:lpstr>Questions for discussion</vt:lpstr>
      <vt:lpstr>Functional illiteracy</vt:lpstr>
      <vt:lpstr>Communication is a health and safety issue</vt:lpstr>
      <vt:lpstr>PATIENTS CAN BE SMART AND WISE, BUT NOT HEALTH LITERATE</vt:lpstr>
      <vt:lpstr>Functional illiteracy</vt:lpstr>
      <vt:lpstr>PowerPoint Presentation</vt:lpstr>
      <vt:lpstr>Assess what the patient wants to know</vt:lpstr>
      <vt:lpstr>Be empathic</vt:lpstr>
      <vt:lpstr>Keep it simple</vt:lpstr>
      <vt:lpstr>Tell the truth</vt:lpstr>
      <vt:lpstr>Sllowww down…</vt:lpstr>
      <vt:lpstr>Delivering bad news</vt:lpstr>
      <vt:lpstr>Focusing on key issues</vt:lpstr>
      <vt:lpstr>Avoid technical jargon</vt:lpstr>
      <vt:lpstr>Liability and risk management</vt:lpstr>
      <vt:lpstr>Claims management</vt:lpstr>
      <vt:lpstr>Case study</vt:lpstr>
      <vt:lpstr>Case study</vt:lpstr>
      <vt:lpstr>Questions for discussion</vt:lpstr>
      <vt:lpstr>Insurance coverage  FOR NHCAC</vt:lpstr>
      <vt:lpstr>Joint Commission  National Patient Safety Goals (2020)</vt:lpstr>
      <vt:lpstr>I. Identify patients correctly</vt:lpstr>
      <vt:lpstr>II. Use medicines safely</vt:lpstr>
      <vt:lpstr>TRACKING SYsTEMS FOR TESTS, REFERRALS, ETC.</vt:lpstr>
      <vt:lpstr>CASE STUDY</vt:lpstr>
      <vt:lpstr>Case study</vt:lpstr>
      <vt:lpstr>Questions for Discussion </vt:lpstr>
      <vt:lpstr>LATE ENTRIES OR ADDENDUMS TO PROGRESS NOTES </vt:lpstr>
      <vt:lpstr>Late entries cannot be avoided</vt:lpstr>
      <vt:lpstr>Falsified Documentation </vt:lpstr>
      <vt:lpstr>Late entries</vt:lpstr>
      <vt:lpstr>addendum</vt:lpstr>
      <vt:lpstr>What is “late”</vt:lpstr>
      <vt:lpstr>templates</vt:lpstr>
      <vt:lpstr>Compliance to policies and procedures</vt:lpstr>
      <vt:lpstr>What is compliance?</vt:lpstr>
      <vt:lpstr>   Compliance is vital</vt:lpstr>
      <vt:lpstr>Reporting of events</vt:lpstr>
      <vt:lpstr>NJ patient safety act</vt:lpstr>
      <vt:lpstr>Disclosure of unanticipated outcomes</vt:lpstr>
      <vt:lpstr>Staff members’ roles when involved in an ADVERSE event</vt:lpstr>
      <vt:lpstr>Liability and risk management REGULATORY REPORTING SYSTEM</vt:lpstr>
      <vt:lpstr>Root cause analysis</vt:lpstr>
      <vt:lpstr>Basics of a Root Cause AnAlysis</vt:lpstr>
      <vt:lpstr>How to handle a subpoena or summons  when your name is on it</vt:lpstr>
      <vt:lpstr>Protection of evidence  (records, logs, medical equipment, film, staff schedules, training records, etc.)</vt:lpstr>
      <vt:lpstr>Credentialing and privileging</vt:lpstr>
      <vt:lpstr>credentialing</vt:lpstr>
      <vt:lpstr>privileging</vt:lpstr>
      <vt:lpstr>Case study</vt:lpstr>
      <vt:lpstr>Case study</vt:lpstr>
      <vt:lpstr>Questions for discussion</vt:lpstr>
      <vt:lpstr>hipAA</vt:lpstr>
      <vt:lpstr>Hipaa and confidentiality (PrivaCy Rule)</vt:lpstr>
      <vt:lpstr>HIPAA  (CONT’D)</vt:lpstr>
      <vt:lpstr>HIPAA (Cont’D)</vt:lpstr>
      <vt:lpstr>HIPAA (CONT’d)</vt:lpstr>
      <vt:lpstr>REQUIRED REPORTING</vt:lpstr>
      <vt:lpstr>REQUIRED REPORTING</vt:lpstr>
      <vt:lpstr>Social Media issues</vt:lpstr>
    </vt:vector>
  </TitlesOfParts>
  <Company>DeCotiis Law.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Recommendations for Risk Management Training for all Staff</dc:title>
  <dc:creator>Bladetech</dc:creator>
  <cp:lastModifiedBy>Susan E. Volkert</cp:lastModifiedBy>
  <cp:revision>205</cp:revision>
  <dcterms:created xsi:type="dcterms:W3CDTF">2018-10-23T17:12:44Z</dcterms:created>
  <dcterms:modified xsi:type="dcterms:W3CDTF">2021-03-11T02:07:35Z</dcterms:modified>
</cp:coreProperties>
</file>